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8" r:id="rId4"/>
    <p:sldId id="261" r:id="rId5"/>
    <p:sldId id="260" r:id="rId6"/>
    <p:sldId id="262" r:id="rId7"/>
    <p:sldId id="269" r:id="rId8"/>
    <p:sldId id="312" r:id="rId9"/>
    <p:sldId id="270" r:id="rId10"/>
    <p:sldId id="313" r:id="rId11"/>
    <p:sldId id="271" r:id="rId12"/>
    <p:sldId id="265" r:id="rId13"/>
    <p:sldId id="314" r:id="rId14"/>
    <p:sldId id="315" r:id="rId15"/>
    <p:sldId id="316" r:id="rId16"/>
    <p:sldId id="317" r:id="rId17"/>
    <p:sldId id="318" r:id="rId18"/>
    <p:sldId id="321" r:id="rId19"/>
    <p:sldId id="273" r:id="rId20"/>
    <p:sldId id="277" r:id="rId21"/>
    <p:sldId id="274" r:id="rId22"/>
    <p:sldId id="275" r:id="rId23"/>
    <p:sldId id="278" r:id="rId24"/>
    <p:sldId id="276" r:id="rId25"/>
    <p:sldId id="263" r:id="rId26"/>
    <p:sldId id="319" r:id="rId27"/>
    <p:sldId id="320" r:id="rId28"/>
    <p:sldId id="305" r:id="rId29"/>
    <p:sldId id="309" r:id="rId30"/>
    <p:sldId id="308" r:id="rId31"/>
    <p:sldId id="302" r:id="rId32"/>
    <p:sldId id="306" r:id="rId33"/>
    <p:sldId id="310" r:id="rId34"/>
    <p:sldId id="311" r:id="rId35"/>
    <p:sldId id="323" r:id="rId36"/>
    <p:sldId id="325" r:id="rId37"/>
    <p:sldId id="326" r:id="rId38"/>
    <p:sldId id="294" r:id="rId39"/>
    <p:sldId id="264" r:id="rId40"/>
    <p:sldId id="279" r:id="rId41"/>
    <p:sldId id="298" r:id="rId42"/>
    <p:sldId id="280" r:id="rId43"/>
    <p:sldId id="295" r:id="rId44"/>
    <p:sldId id="296" r:id="rId45"/>
    <p:sldId id="297" r:id="rId46"/>
    <p:sldId id="299" r:id="rId47"/>
    <p:sldId id="300" r:id="rId48"/>
    <p:sldId id="259" r:id="rId49"/>
    <p:sldId id="281" r:id="rId50"/>
    <p:sldId id="282" r:id="rId51"/>
    <p:sldId id="267" r:id="rId52"/>
    <p:sldId id="293" r:id="rId53"/>
    <p:sldId id="29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322" r:id="rId64"/>
    <p:sldId id="272" r:id="rId65"/>
  </p:sldIdLst>
  <p:sldSz cx="12190413" cy="6858000"/>
  <p:notesSz cx="6858000" cy="9144000"/>
  <p:custDataLst>
    <p:tags r:id="rId6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2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pos="385">
          <p15:clr>
            <a:srgbClr val="A4A3A4"/>
          </p15:clr>
        </p15:guide>
        <p15:guide id="4" pos="2789">
          <p15:clr>
            <a:srgbClr val="A4A3A4"/>
          </p15:clr>
        </p15:guide>
        <p15:guide id="5" pos="2880">
          <p15:clr>
            <a:srgbClr val="A4A3A4"/>
          </p15:clr>
        </p15:guide>
        <p15:guide id="6" pos="5281">
          <p15:clr>
            <a:srgbClr val="A4A3A4"/>
          </p15:clr>
        </p15:guide>
        <p15:guide id="7" orient="horz" pos="913">
          <p15:clr>
            <a:srgbClr val="A4A3A4"/>
          </p15:clr>
        </p15:guide>
        <p15:guide id="8" orient="horz" pos="3929">
          <p15:clr>
            <a:srgbClr val="A4A3A4"/>
          </p15:clr>
        </p15:guide>
        <p15:guide id="9" pos="392">
          <p15:clr>
            <a:srgbClr val="A4A3A4"/>
          </p15:clr>
        </p15:guide>
        <p15:guide id="10" pos="3771">
          <p15:clr>
            <a:srgbClr val="A4A3A4"/>
          </p15:clr>
        </p15:guide>
        <p15:guide id="11" pos="3954">
          <p15:clr>
            <a:srgbClr val="A4A3A4"/>
          </p15:clr>
        </p15:guide>
        <p15:guide id="12" pos="7040">
          <p15:clr>
            <a:srgbClr val="A4A3A4"/>
          </p15:clr>
        </p15:guide>
        <p15:guide id="13" pos="7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000000"/>
    <a:srgbClr val="FFCC00"/>
    <a:srgbClr val="FF6600"/>
    <a:srgbClr val="FF0000"/>
    <a:srgbClr val="99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6837" autoAdjust="0"/>
  </p:normalViewPr>
  <p:slideViewPr>
    <p:cSldViewPr showGuides="1">
      <p:cViewPr>
        <p:scale>
          <a:sx n="66" d="100"/>
          <a:sy n="66" d="100"/>
        </p:scale>
        <p:origin x="690" y="1680"/>
      </p:cViewPr>
      <p:guideLst>
        <p:guide orient="horz" pos="1012"/>
        <p:guide orient="horz" pos="3884"/>
        <p:guide pos="385"/>
        <p:guide pos="2789"/>
        <p:guide pos="2880"/>
        <p:guide pos="5281"/>
        <p:guide orient="horz" pos="913"/>
        <p:guide orient="horz" pos="3929"/>
        <p:guide pos="392"/>
        <p:guide pos="3771"/>
        <p:guide pos="3954"/>
        <p:guide pos="7040"/>
        <p:guide pos="73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C734BB09-483B-4C4B-A5A4-C02A22055B01}" type="slidenum">
              <a:rPr lang="da-DK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 err="1" smtClean="0"/>
              <a:t>probem</a:t>
            </a:r>
            <a:endParaRPr lang="en-US" dirty="0" smtClean="0"/>
          </a:p>
          <a:p>
            <a:r>
              <a:rPr lang="en-US" dirty="0" smtClean="0"/>
              <a:t>Research question</a:t>
            </a:r>
          </a:p>
          <a:p>
            <a:r>
              <a:rPr lang="en-US" dirty="0" smtClean="0"/>
              <a:t>Method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Key results</a:t>
            </a:r>
          </a:p>
          <a:p>
            <a:r>
              <a:rPr lang="en-US" baseline="0" dirty="0" smtClean="0"/>
              <a:t>Implications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3610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5207" y="6477000"/>
            <a:ext cx="39597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2694" y="6477000"/>
            <a:ext cx="40794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300" y="1295400"/>
            <a:ext cx="8725800" cy="838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 dirty="0" err="1" smtClean="0"/>
              <a:t>Click</a:t>
            </a:r>
            <a:r>
              <a:rPr lang="da-DK" noProof="0" dirty="0" smtClean="0"/>
              <a:t> to </a:t>
            </a:r>
            <a:r>
              <a:rPr lang="da-DK" noProof="0" dirty="0" err="1" smtClean="0"/>
              <a:t>edit</a:t>
            </a:r>
            <a:r>
              <a:rPr lang="da-DK" noProof="0" dirty="0" smtClean="0"/>
              <a:t> Master </a:t>
            </a:r>
            <a:r>
              <a:rPr lang="da-DK" noProof="0" dirty="0" err="1" smtClean="0"/>
              <a:t>title</a:t>
            </a:r>
            <a:r>
              <a:rPr lang="da-DK" noProof="0" dirty="0" smtClean="0"/>
              <a:t> </a:t>
            </a:r>
            <a:r>
              <a:rPr lang="da-DK" noProof="0" dirty="0" err="1" smtClean="0"/>
              <a:t>style</a:t>
            </a:r>
            <a:endParaRPr lang="da-DK" noProof="0" dirty="0" smtClean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2300" y="2286000"/>
            <a:ext cx="872368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 dirty="0" err="1" smtClean="0"/>
              <a:t>Click</a:t>
            </a:r>
            <a:r>
              <a:rPr lang="da-DK" noProof="0" dirty="0" smtClean="0"/>
              <a:t> to </a:t>
            </a:r>
            <a:r>
              <a:rPr lang="da-DK" noProof="0" dirty="0" err="1" smtClean="0"/>
              <a:t>edit</a:t>
            </a:r>
            <a:r>
              <a:rPr lang="da-DK" noProof="0" dirty="0" smtClean="0"/>
              <a:t> Master </a:t>
            </a:r>
            <a:r>
              <a:rPr lang="da-DK" noProof="0" dirty="0" err="1" smtClean="0"/>
              <a:t>subtitle</a:t>
            </a:r>
            <a:r>
              <a:rPr lang="da-DK" noProof="0" dirty="0" smtClean="0"/>
              <a:t> </a:t>
            </a:r>
            <a:r>
              <a:rPr lang="da-DK" noProof="0" dirty="0" err="1" smtClean="0"/>
              <a:t>style</a:t>
            </a:r>
            <a:endParaRPr lang="da-DK" noProof="0" dirty="0" smtClean="0"/>
          </a:p>
        </p:txBody>
      </p:sp>
      <p:pic>
        <p:nvPicPr>
          <p:cNvPr id="3" name="SD_ART_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212800" cy="626400"/>
          </a:xfrm>
          <a:prstGeom prst="rect">
            <a:avLst/>
          </a:prstGeom>
        </p:spPr>
      </p:pic>
      <p:sp>
        <p:nvSpPr>
          <p:cNvPr id="4" name="SD_ART_Frise"/>
          <p:cNvSpPr/>
          <p:nvPr userDrawn="1"/>
        </p:nvSpPr>
        <p:spPr bwMode="auto">
          <a:xfrm>
            <a:off x="7150413" y="3393256"/>
            <a:ext cx="5040000" cy="23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13" name="Picture 4" descr="DTU Corporate logo_F_A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7723-A45C-4EB5-B374-FC09D95661B0}" type="datetime3">
              <a:rPr lang="da-DK" smtClean="0"/>
              <a:t>11.05.2018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1143000"/>
          </a:xfrm>
        </p:spPr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1" y="1449388"/>
            <a:ext cx="5364162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974" y="1449388"/>
            <a:ext cx="5362575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1003-F7D7-4D99-9891-951CA3363AA7}" type="datetime3">
              <a:rPr lang="da-DK" smtClean="0"/>
              <a:t>11.05.2018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309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F41D-9CDC-46FF-89D2-22E39C173F8C}" type="datetime3">
              <a:rPr lang="da-DK" smtClean="0"/>
              <a:t>11.05.2018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2F5D-9053-4EB4-9165-5F153EDC9421}" type="datetime3">
              <a:rPr lang="da-DK" smtClean="0"/>
              <a:t>11.05.2018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1639549" y="6476999"/>
            <a:ext cx="550863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0714425-D3F2-43D1-AF90-8B02031ADB03}" type="datetime3">
              <a:rPr lang="da-DK" smtClean="0"/>
              <a:pPr/>
              <a:t>11.05.2018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0938" y="6477000"/>
            <a:ext cx="23053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0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48616"/>
            <a:ext cx="1056335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 smtClean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1449388"/>
            <a:ext cx="11017250" cy="479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 smtClean="0"/>
          </a:p>
        </p:txBody>
      </p:sp>
      <p:sp>
        <p:nvSpPr>
          <p:cNvPr id="113676" name="SD_Off_Workarea"/>
          <p:cNvSpPr>
            <a:spLocks noChangeArrowheads="1"/>
          </p:cNvSpPr>
          <p:nvPr/>
        </p:nvSpPr>
        <p:spPr bwMode="auto">
          <a:xfrm>
            <a:off x="1318511" y="6477000"/>
            <a:ext cx="6108844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</a:pPr>
            <a:endParaRPr lang="da-DK" sz="900" b="1" dirty="0">
              <a:solidFill>
                <a:srgbClr val="000000"/>
              </a:solidFill>
            </a:endParaRPr>
          </a:p>
        </p:txBody>
      </p:sp>
      <p:sp>
        <p:nvSpPr>
          <p:cNvPr id="15" name="SD_FLD_DocumentDate"/>
          <p:cNvSpPr txBox="1">
            <a:spLocks/>
          </p:cNvSpPr>
          <p:nvPr userDrawn="1"/>
        </p:nvSpPr>
        <p:spPr>
          <a:xfrm>
            <a:off x="9726307" y="6477000"/>
            <a:ext cx="1913515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a-DK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endParaRPr lang="da-DK" sz="900" dirty="0"/>
          </a:p>
        </p:txBody>
      </p:sp>
      <p:pic>
        <p:nvPicPr>
          <p:cNvPr id="23" name="Picture 4" descr="DTU Corporate logo_F_A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2"/>
          <p:cNvSpPr txBox="1"/>
          <p:nvPr userDrawn="1"/>
        </p:nvSpPr>
        <p:spPr>
          <a:xfrm>
            <a:off x="12425388" y="6244790"/>
            <a:ext cx="230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da-DK" sz="1100" noProof="1" smtClean="0">
                <a:solidFill>
                  <a:schemeClr val="bg1"/>
                </a:solidFill>
              </a:rPr>
              <a:t>Add Presentation Title </a:t>
            </a:r>
            <a:br>
              <a:rPr lang="da-DK" sz="1100" noProof="1" smtClean="0">
                <a:solidFill>
                  <a:schemeClr val="bg1"/>
                </a:solidFill>
              </a:rPr>
            </a:br>
            <a:r>
              <a:rPr lang="da-DK" sz="1100" noProof="1" smtClean="0">
                <a:solidFill>
                  <a:schemeClr val="bg1"/>
                </a:solidFill>
              </a:rPr>
              <a:t>in Footer via ”Insert”; </a:t>
            </a:r>
            <a:br>
              <a:rPr lang="da-DK" sz="1100" noProof="1" smtClean="0">
                <a:solidFill>
                  <a:schemeClr val="bg1"/>
                </a:solidFill>
              </a:rPr>
            </a:br>
            <a:r>
              <a:rPr lang="da-DK" sz="1100" noProof="1" smtClean="0">
                <a:solidFill>
                  <a:schemeClr val="bg1"/>
                </a:solidFill>
              </a:rPr>
              <a:t>”Header &amp; Footer”</a:t>
            </a:r>
            <a:endParaRPr lang="da-DK" sz="1100" noProof="1">
              <a:solidFill>
                <a:schemeClr val="bg1"/>
              </a:solidFill>
            </a:endParaRPr>
          </a:p>
        </p:txBody>
      </p:sp>
      <p:cxnSp>
        <p:nvCxnSpPr>
          <p:cNvPr id="11" name="Straight Connector 13"/>
          <p:cNvCxnSpPr/>
          <p:nvPr userDrawn="1"/>
        </p:nvCxnSpPr>
        <p:spPr bwMode="auto">
          <a:xfrm>
            <a:off x="12250613" y="6597352"/>
            <a:ext cx="1919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Towards interactive photorealistic rendering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Alessandro Dal Corso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Time-accuracy graph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10</a:t>
            </a:fld>
            <a:endParaRPr lang="da-DK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Applications – games and entertainment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Photorealistic it is not necessary, but often a stylistic choice</a:t>
            </a:r>
          </a:p>
          <a:p>
            <a:pPr lvl="1"/>
            <a:r>
              <a:rPr lang="en-US" dirty="0" smtClean="0"/>
              <a:t>Physically based, but artistic tweaks are common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Recent surge of VR games</a:t>
            </a:r>
          </a:p>
          <a:p>
            <a:pPr lvl="1"/>
            <a:r>
              <a:rPr lang="en-US" dirty="0" smtClean="0"/>
              <a:t>Additional time constraints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11</a:t>
            </a:fld>
            <a:endParaRPr 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8759502" y="1658943"/>
            <a:ext cx="3816424" cy="6000590"/>
            <a:chOff x="8759502" y="1658943"/>
            <a:chExt cx="3816424" cy="6000590"/>
          </a:xfrm>
        </p:grpSpPr>
        <p:pic>
          <p:nvPicPr>
            <p:cNvPr id="5" name="Content Placeholder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25" t="3255" r="12925" b="-3255"/>
            <a:stretch/>
          </p:blipFill>
          <p:spPr bwMode="auto">
            <a:xfrm>
              <a:off x="8759502" y="1658943"/>
              <a:ext cx="3024336" cy="6000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759502" y="6504057"/>
              <a:ext cx="3816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Credits: Square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Enix</a:t>
              </a:r>
              <a:r>
                <a:rPr lang="en-US" sz="1200" dirty="0" smtClean="0">
                  <a:solidFill>
                    <a:schemeClr val="bg1"/>
                  </a:solidFill>
                </a:rPr>
                <a:t> / Microsoft</a:t>
              </a:r>
              <a:endParaRPr lang="da-DK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83038" y="2420888"/>
            <a:ext cx="6768752" cy="6857107"/>
            <a:chOff x="4583038" y="2420888"/>
            <a:chExt cx="6768752" cy="68571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9" r="19665"/>
            <a:stretch/>
          </p:blipFill>
          <p:spPr>
            <a:xfrm>
              <a:off x="4583038" y="2420888"/>
              <a:ext cx="6768752" cy="685710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83038" y="6525195"/>
              <a:ext cx="3021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Credits: The Climb / </a:t>
              </a:r>
              <a:r>
                <a:rPr lang="en-US" dirty="0" err="1" smtClean="0">
                  <a:solidFill>
                    <a:schemeClr val="bg1"/>
                  </a:solidFill>
                </a:rPr>
                <a:t>Crytek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78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Time-accuracy graph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12</a:t>
            </a:fld>
            <a:endParaRPr lang="da-DK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0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contributions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449388"/>
            <a:ext cx="11161538" cy="4795402"/>
          </a:xfrm>
        </p:spPr>
        <p:txBody>
          <a:bodyPr/>
          <a:lstStyle/>
          <a:p>
            <a:r>
              <a:rPr lang="en-US" sz="1300" b="1" dirty="0"/>
              <a:t>Contribution I: </a:t>
            </a:r>
            <a:r>
              <a:rPr lang="en-US" sz="1300" dirty="0"/>
              <a:t>Alessandro Dal Corso, Jeppe Revall Frisvad, Thomas Kim </a:t>
            </a:r>
            <a:r>
              <a:rPr lang="en-US" sz="1300" dirty="0" err="1"/>
              <a:t>Kjeldsen</a:t>
            </a:r>
            <a:r>
              <a:rPr lang="en-US" sz="1300" dirty="0"/>
              <a:t>, and Jakob Andreas Bærentzen. Interactive Appearance Prediction for Cloudy Beverages. </a:t>
            </a:r>
            <a:r>
              <a:rPr lang="en-US" sz="1300" dirty="0" smtClean="0"/>
              <a:t>In </a:t>
            </a:r>
            <a:r>
              <a:rPr lang="en-US" sz="1300" i="1" dirty="0" smtClean="0"/>
              <a:t>Workshop </a:t>
            </a:r>
            <a:r>
              <a:rPr lang="en-US" sz="1300" i="1" dirty="0"/>
              <a:t>on Material Appearance Modeling</a:t>
            </a:r>
            <a:r>
              <a:rPr lang="en-US" sz="1300" dirty="0"/>
              <a:t>. The </a:t>
            </a:r>
            <a:r>
              <a:rPr lang="en-US" sz="1300" dirty="0" err="1"/>
              <a:t>Eurographics</a:t>
            </a:r>
            <a:r>
              <a:rPr lang="en-US" sz="1300" dirty="0"/>
              <a:t> Association, 2016. </a:t>
            </a:r>
            <a:endParaRPr lang="en-US" sz="1300" dirty="0" smtClean="0"/>
          </a:p>
          <a:p>
            <a:r>
              <a:rPr lang="en-US" sz="1300" b="1" dirty="0" smtClean="0"/>
              <a:t>Contribution </a:t>
            </a:r>
            <a:r>
              <a:rPr lang="en-US" sz="1300" b="1" dirty="0"/>
              <a:t>II: </a:t>
            </a:r>
            <a:r>
              <a:rPr lang="en-US" sz="1300" dirty="0"/>
              <a:t>Jonathan Dyssel Stets, Alessandro Dal Corso, Jannik Boll Nielsen, Rasmus Ahrenkiel Lyngby, Sebastian Hoppe Nesgaard Jensen, Jakob Wilm, Mads Brix Doest, Carsten Gundlach, </a:t>
            </a:r>
            <a:r>
              <a:rPr lang="en-US" sz="1300" dirty="0" err="1"/>
              <a:t>Eythor</a:t>
            </a:r>
            <a:r>
              <a:rPr lang="en-US" sz="1300" dirty="0"/>
              <a:t> </a:t>
            </a:r>
            <a:r>
              <a:rPr lang="en-US" sz="1300" dirty="0" err="1"/>
              <a:t>Runar</a:t>
            </a:r>
            <a:r>
              <a:rPr lang="en-US" sz="1300" dirty="0"/>
              <a:t> </a:t>
            </a:r>
            <a:r>
              <a:rPr lang="en-US" sz="1300" dirty="0" err="1"/>
              <a:t>Eiriksson</a:t>
            </a:r>
            <a:r>
              <a:rPr lang="en-US" sz="1300" dirty="0"/>
              <a:t>, Knut Conradsen, Anders Bjorholm Dahl, Jakob Andreas Bærentzen, Jeppe Revall Frisvad, and Henrik Aanæs. Scene reassembly after multimodal digitization and pipeline evaluation using photorealistic rendering. </a:t>
            </a:r>
            <a:r>
              <a:rPr lang="en-US" sz="1300" i="1" dirty="0"/>
              <a:t>Applied </a:t>
            </a:r>
            <a:r>
              <a:rPr lang="en-US" sz="1300" i="1" dirty="0" smtClean="0"/>
              <a:t>Optics</a:t>
            </a:r>
            <a:r>
              <a:rPr lang="en-US" sz="1300" dirty="0" smtClean="0"/>
              <a:t>, </a:t>
            </a:r>
            <a:r>
              <a:rPr lang="en-US" sz="1300" dirty="0"/>
              <a:t>Sep 2017</a:t>
            </a:r>
            <a:r>
              <a:rPr lang="en-US" sz="1300" dirty="0" smtClean="0"/>
              <a:t>.</a:t>
            </a:r>
            <a:endParaRPr lang="en-US" sz="1300" dirty="0"/>
          </a:p>
          <a:p>
            <a:r>
              <a:rPr lang="en-US" sz="1300" b="1" dirty="0" smtClean="0"/>
              <a:t>Contribution </a:t>
            </a:r>
            <a:r>
              <a:rPr lang="en-US" sz="1300" b="1" dirty="0"/>
              <a:t>III: </a:t>
            </a:r>
            <a:r>
              <a:rPr lang="en-US" sz="1300" dirty="0"/>
              <a:t>Alessandro Dal Corso, Jeppe Revall Frisvad, Jesper Mosegaard, and J. Andreas Bærentzen. Interactive directional subsurface scattering and transport of emergent light. </a:t>
            </a:r>
            <a:r>
              <a:rPr lang="en-US" sz="1300" i="1" dirty="0"/>
              <a:t>The Visual </a:t>
            </a:r>
            <a:r>
              <a:rPr lang="en-US" sz="1300" i="1" dirty="0" smtClean="0"/>
              <a:t>Computer</a:t>
            </a:r>
            <a:r>
              <a:rPr lang="en-US" sz="1300" dirty="0" smtClean="0"/>
              <a:t>, </a:t>
            </a:r>
            <a:r>
              <a:rPr lang="en-US" sz="1300" dirty="0"/>
              <a:t>Mar 2017. </a:t>
            </a:r>
            <a:r>
              <a:rPr lang="en-US" sz="1300" dirty="0" smtClean="0"/>
              <a:t> </a:t>
            </a:r>
          </a:p>
          <a:p>
            <a:r>
              <a:rPr lang="en-US" sz="1300" b="1" dirty="0" smtClean="0"/>
              <a:t>Contribution </a:t>
            </a:r>
            <a:r>
              <a:rPr lang="en-US" sz="1300" b="1" dirty="0"/>
              <a:t>IV: </a:t>
            </a:r>
            <a:r>
              <a:rPr lang="en-US" sz="1300" dirty="0"/>
              <a:t>Alessandro Dal Corso, Marco Salvi, Craig Kolb, Jeppe Revall Frisvad, Aaron Lefohn, and David Luebke. Interactive stable ray tracing. </a:t>
            </a:r>
            <a:r>
              <a:rPr lang="en-US" sz="1300" i="1" dirty="0"/>
              <a:t>In Proceedings of High Performance Graphics</a:t>
            </a:r>
            <a:r>
              <a:rPr lang="en-US" sz="1300" dirty="0"/>
              <a:t>, HPG </a:t>
            </a:r>
            <a:r>
              <a:rPr lang="en-US" sz="1300" dirty="0" smtClean="0"/>
              <a:t>’17.</a:t>
            </a:r>
          </a:p>
          <a:p>
            <a:r>
              <a:rPr lang="en-US" sz="1300" b="1" dirty="0" smtClean="0"/>
              <a:t>Contribution </a:t>
            </a:r>
            <a:r>
              <a:rPr lang="en-US" sz="1300" b="1" dirty="0"/>
              <a:t>V: </a:t>
            </a:r>
            <a:r>
              <a:rPr lang="en-US" sz="1300" dirty="0"/>
              <a:t>Alessandro Dal Corso, Jonathan Dyssel Stets, Andrea Luongo, Jannik Boll Nielsen, Jeppe Revall Frisvad, and Henrik Aanæs. Virtual reality inspection and painting with measured BRDFs. In </a:t>
            </a:r>
            <a:r>
              <a:rPr lang="en-US" sz="1300" i="1" dirty="0"/>
              <a:t>SIGGRAPH Asia 2017 VR </a:t>
            </a:r>
            <a:r>
              <a:rPr lang="en-US" sz="1300" i="1" dirty="0" smtClean="0"/>
              <a:t>Showcase</a:t>
            </a:r>
            <a:r>
              <a:rPr lang="en-US" sz="1300" dirty="0" smtClean="0"/>
              <a:t>, 2017.</a:t>
            </a:r>
          </a:p>
          <a:p>
            <a:r>
              <a:rPr lang="en-US" sz="1300" b="1" dirty="0" smtClean="0"/>
              <a:t>Contribution </a:t>
            </a:r>
            <a:r>
              <a:rPr lang="en-US" sz="1300" b="1" dirty="0"/>
              <a:t>VI:</a:t>
            </a:r>
            <a:r>
              <a:rPr lang="en-US" sz="1300" dirty="0"/>
              <a:t> Alessandro Dal Corso, Jeppe Revall Frisvad, Thomas Kim </a:t>
            </a:r>
            <a:r>
              <a:rPr lang="en-US" sz="1300" dirty="0" err="1"/>
              <a:t>Kjeldsen</a:t>
            </a:r>
            <a:r>
              <a:rPr lang="en-US" sz="1300" dirty="0"/>
              <a:t>. Derivation of standard and directional dipole quantities. </a:t>
            </a:r>
            <a:r>
              <a:rPr lang="en-US" sz="1300" i="1" dirty="0"/>
              <a:t>Unpublished note. </a:t>
            </a:r>
          </a:p>
          <a:p>
            <a:r>
              <a:rPr lang="en-US" sz="1300" b="1" dirty="0" smtClean="0"/>
              <a:t>Contribution </a:t>
            </a:r>
            <a:r>
              <a:rPr lang="en-US" sz="1300" b="1" dirty="0"/>
              <a:t>VII: </a:t>
            </a:r>
            <a:r>
              <a:rPr lang="en-US" sz="1300" dirty="0"/>
              <a:t>Alessandro Dal Corso, Jeppe Revall Frisvad. Point cloud method for rendering BSSRDFs. </a:t>
            </a:r>
            <a:r>
              <a:rPr lang="en-US" sz="1300" dirty="0" smtClean="0"/>
              <a:t>Unpublished note. </a:t>
            </a:r>
            <a:endParaRPr lang="en-US" sz="1300" dirty="0"/>
          </a:p>
          <a:p>
            <a:r>
              <a:rPr lang="en-US" sz="1300" b="1" dirty="0" smtClean="0"/>
              <a:t>Contribution </a:t>
            </a:r>
            <a:r>
              <a:rPr lang="en-US" sz="1300" b="1" dirty="0"/>
              <a:t>VIII: </a:t>
            </a:r>
            <a:r>
              <a:rPr lang="en-US" sz="1300" dirty="0"/>
              <a:t>Alessandro Dal Corso, Jeppe Revall Frisvad. On BSSRDF estimation. </a:t>
            </a:r>
            <a:r>
              <a:rPr lang="en-US" sz="1300" i="1" dirty="0" smtClean="0"/>
              <a:t>Unpublished note. </a:t>
            </a:r>
          </a:p>
          <a:p>
            <a:r>
              <a:rPr lang="en-US" sz="1300" b="1" dirty="0" smtClean="0"/>
              <a:t>Contribution IX: </a:t>
            </a:r>
            <a:r>
              <a:rPr lang="en-US" sz="1300" dirty="0" smtClean="0"/>
              <a:t>Alessandro Dal Corso. Camera space BSSRDF importance sampling</a:t>
            </a:r>
            <a:r>
              <a:rPr lang="en-US" sz="1300" i="1" dirty="0" smtClean="0"/>
              <a:t>. Unpublished note. </a:t>
            </a:r>
          </a:p>
          <a:p>
            <a:r>
              <a:rPr lang="en-US" sz="1300" b="1" dirty="0" smtClean="0"/>
              <a:t>Contribution X: </a:t>
            </a:r>
            <a:r>
              <a:rPr lang="en-US" sz="1300" dirty="0" smtClean="0"/>
              <a:t>Alessandro Dal Corso, Mikkel Olsen, Kasper Hornbak Steenstrup, Jakob Wilm, Sebastian Jensen, Rasmus Reinhold Paulsen, </a:t>
            </a:r>
            <a:r>
              <a:rPr lang="en-US" sz="1300" dirty="0" err="1" smtClean="0"/>
              <a:t>Eythor</a:t>
            </a:r>
            <a:r>
              <a:rPr lang="en-US" sz="1300" dirty="0" smtClean="0"/>
              <a:t> Eiríksson, Jannik Boll Nielsen, Jeppe Revall Frisvad, Gudmundur Einarsson, and Hans Martin Kjer. </a:t>
            </a:r>
            <a:r>
              <a:rPr lang="en-US" sz="1300" dirty="0" err="1" smtClean="0"/>
              <a:t>Virtualtable</a:t>
            </a:r>
            <a:r>
              <a:rPr lang="en-US" sz="1300" dirty="0" smtClean="0"/>
              <a:t>: A projection augmented reality game. In </a:t>
            </a:r>
            <a:r>
              <a:rPr lang="en-US" sz="1300" i="1" dirty="0" smtClean="0"/>
              <a:t>SIGGRAPH Asia 2015 Posters</a:t>
            </a:r>
            <a:r>
              <a:rPr lang="en-US" sz="1300" dirty="0" smtClean="0"/>
              <a:t>.</a:t>
            </a:r>
          </a:p>
          <a:p>
            <a:r>
              <a:rPr lang="en-US" sz="1300" b="1" dirty="0" smtClean="0"/>
              <a:t>Contribution </a:t>
            </a:r>
            <a:r>
              <a:rPr lang="en-US" sz="1300" b="1" dirty="0"/>
              <a:t>XI: </a:t>
            </a:r>
            <a:r>
              <a:rPr lang="en-US" sz="1300" dirty="0"/>
              <a:t>Henrik Aanæs, Knut Conradsen, Alessandro Dal Corso, Anders Bjorholm Dahl, </a:t>
            </a:r>
            <a:r>
              <a:rPr lang="en-US" sz="1300" dirty="0" err="1"/>
              <a:t>Alessio</a:t>
            </a:r>
            <a:r>
              <a:rPr lang="en-US" sz="1300" dirty="0"/>
              <a:t> Del </a:t>
            </a:r>
            <a:r>
              <a:rPr lang="en-US" sz="1300" dirty="0" err="1"/>
              <a:t>Bue</a:t>
            </a:r>
            <a:r>
              <a:rPr lang="en-US" sz="1300" dirty="0"/>
              <a:t>, Mads Emil Brix Doest, Jeppe Revall Frisvad, Sebastian Hoppe Nesgaard Jensen, Jannik Boll Nielsen, Jonathan Dyssel Stets, et al. Our 3D vision datasets in the making. In </a:t>
            </a:r>
            <a:r>
              <a:rPr lang="en-US" sz="1300" i="1" dirty="0"/>
              <a:t>CVPR Workshop: The Future of Datasets in Vision</a:t>
            </a:r>
            <a:r>
              <a:rPr lang="en-US" sz="1300" dirty="0"/>
              <a:t> </a:t>
            </a:r>
            <a:r>
              <a:rPr lang="en-US" sz="1300" dirty="0" smtClean="0"/>
              <a:t>2015.</a:t>
            </a:r>
            <a:endParaRPr lang="da-DK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13</a:t>
            </a:fld>
            <a:endParaRPr lang="da-DK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94606" y="1449388"/>
            <a:ext cx="11089232" cy="2123628"/>
          </a:xfrm>
          <a:prstGeom prst="rect">
            <a:avLst/>
          </a:prstGeom>
          <a:solidFill>
            <a:srgbClr val="FFC000">
              <a:alpha val="3098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94606" y="3582803"/>
            <a:ext cx="11089232" cy="1574389"/>
          </a:xfrm>
          <a:prstGeom prst="rect">
            <a:avLst/>
          </a:prstGeom>
          <a:solidFill>
            <a:srgbClr val="FFC000">
              <a:alpha val="3098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94606" y="5166979"/>
            <a:ext cx="11089232" cy="1235583"/>
          </a:xfrm>
          <a:prstGeom prst="rect">
            <a:avLst/>
          </a:prstGeom>
          <a:solidFill>
            <a:srgbClr val="FFC000">
              <a:alpha val="3098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5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84784"/>
            <a:ext cx="8640960" cy="51743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Time-accuracy graph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14</a:t>
            </a:fld>
            <a:endParaRPr lang="da-DK" dirty="0"/>
          </a:p>
        </p:txBody>
      </p:sp>
      <p:grpSp>
        <p:nvGrpSpPr>
          <p:cNvPr id="17" name="Group 16"/>
          <p:cNvGrpSpPr/>
          <p:nvPr/>
        </p:nvGrpSpPr>
        <p:grpSpPr>
          <a:xfrm>
            <a:off x="7158285" y="1453825"/>
            <a:ext cx="1079834" cy="1254809"/>
            <a:chOff x="7158285" y="1453825"/>
            <a:chExt cx="1079834" cy="12548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285" y="1628800"/>
              <a:ext cx="1079834" cy="107983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562588" y="1453825"/>
              <a:ext cx="2712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</a:t>
              </a:r>
              <a:endParaRPr lang="da-DK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39222" y="1999440"/>
            <a:ext cx="1080120" cy="1285544"/>
            <a:chOff x="6239222" y="1999440"/>
            <a:chExt cx="1080120" cy="12855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222" y="2204864"/>
              <a:ext cx="1080120" cy="10801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600387" y="1999440"/>
              <a:ext cx="35779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</a:t>
              </a:r>
              <a:endParaRPr lang="da-DK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11030" y="2609410"/>
            <a:ext cx="1080120" cy="1255706"/>
            <a:chOff x="4511030" y="2609410"/>
            <a:chExt cx="1080120" cy="12557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030" y="2784996"/>
              <a:ext cx="1080120" cy="10801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828914" y="2609410"/>
              <a:ext cx="4443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III</a:t>
              </a:r>
              <a:endParaRPr lang="da-DK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50990" y="3426101"/>
            <a:ext cx="1080120" cy="1299313"/>
            <a:chOff x="4150990" y="3426101"/>
            <a:chExt cx="1080120" cy="12993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990" y="3645294"/>
              <a:ext cx="1080120" cy="108012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484904" y="3426101"/>
              <a:ext cx="41229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IV</a:t>
              </a:r>
              <a:endParaRPr lang="da-DK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70870" y="2784996"/>
            <a:ext cx="1080120" cy="1243088"/>
            <a:chOff x="3070870" y="2784996"/>
            <a:chExt cx="1080120" cy="12430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870" y="2947964"/>
              <a:ext cx="1080120" cy="108012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448065" y="2784996"/>
              <a:ext cx="32573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</a:t>
              </a:r>
              <a:endParaRPr lang="da-DK" dirty="0"/>
            </a:p>
          </p:txBody>
        </p:sp>
      </p:grpSp>
      <p:sp>
        <p:nvSpPr>
          <p:cNvPr id="35" name="Content Placeholder 3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067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input problem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15</a:t>
            </a:fld>
            <a:endParaRPr lang="da-DK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accurate renderings can be?</a:t>
            </a:r>
          </a:p>
          <a:p>
            <a:endParaRPr lang="en-US" dirty="0"/>
          </a:p>
          <a:p>
            <a:r>
              <a:rPr lang="en-US" dirty="0" smtClean="0"/>
              <a:t>It depends on how good the input data are!</a:t>
            </a:r>
          </a:p>
          <a:p>
            <a:pPr lvl="1"/>
            <a:r>
              <a:rPr lang="en-US" dirty="0" smtClean="0"/>
              <a:t>Geometry</a:t>
            </a:r>
          </a:p>
          <a:p>
            <a:pPr lvl="1"/>
            <a:r>
              <a:rPr lang="en-US" dirty="0" smtClean="0"/>
              <a:t>Material properties</a:t>
            </a:r>
          </a:p>
          <a:p>
            <a:pPr lvl="1"/>
            <a:r>
              <a:rPr lang="en-US" dirty="0" smtClean="0"/>
              <a:t>Scene lighting</a:t>
            </a:r>
          </a:p>
          <a:p>
            <a:pPr lvl="1"/>
            <a:r>
              <a:rPr lang="en-US" dirty="0" smtClean="0"/>
              <a:t>Physical models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How do we acquire these data?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624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radiative transfer equation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Describes </a:t>
            </a:r>
            <a:r>
              <a:rPr lang="en-US" i="1" dirty="0" smtClean="0"/>
              <a:t>local</a:t>
            </a:r>
            <a:r>
              <a:rPr lang="en-US" dirty="0" smtClean="0"/>
              <a:t> light propagation in participating media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16</a:t>
            </a:fld>
            <a:endParaRPr lang="da-DK" dirty="0"/>
          </a:p>
        </p:txBody>
      </p:sp>
      <p:sp>
        <p:nvSpPr>
          <p:cNvPr id="6" name="TextBox 5"/>
          <p:cNvSpPr txBox="1"/>
          <p:nvPr/>
        </p:nvSpPr>
        <p:spPr>
          <a:xfrm>
            <a:off x="406574" y="2204864"/>
            <a:ext cx="3545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Variation of radiance along a ray</a:t>
            </a:r>
            <a:endParaRPr lang="da-DK" dirty="0"/>
          </a:p>
        </p:txBody>
      </p:sp>
      <p:sp>
        <p:nvSpPr>
          <p:cNvPr id="7" name="TextBox 6"/>
          <p:cNvSpPr txBox="1"/>
          <p:nvPr/>
        </p:nvSpPr>
        <p:spPr>
          <a:xfrm>
            <a:off x="2134766" y="3737971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Emission term</a:t>
            </a:r>
            <a:endParaRPr lang="da-DK" dirty="0"/>
          </a:p>
        </p:txBody>
      </p:sp>
      <p:sp>
        <p:nvSpPr>
          <p:cNvPr id="8" name="TextBox 7"/>
          <p:cNvSpPr txBox="1"/>
          <p:nvPr/>
        </p:nvSpPr>
        <p:spPr>
          <a:xfrm>
            <a:off x="3998061" y="3737971"/>
            <a:ext cx="4185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Attenuation: absorption and scattering</a:t>
            </a:r>
            <a:endParaRPr lang="da-DK" dirty="0"/>
          </a:p>
        </p:txBody>
      </p:sp>
      <p:sp>
        <p:nvSpPr>
          <p:cNvPr id="9" name="TextBox 8"/>
          <p:cNvSpPr txBox="1"/>
          <p:nvPr/>
        </p:nvSpPr>
        <p:spPr>
          <a:xfrm>
            <a:off x="7967414" y="225803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In-scattering</a:t>
            </a:r>
            <a:endParaRPr lang="da-DK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2747824"/>
            <a:ext cx="11088688" cy="8251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7" t="-8483" r="49849"/>
          <a:stretch/>
        </p:blipFill>
        <p:spPr>
          <a:xfrm>
            <a:off x="3358902" y="4424945"/>
            <a:ext cx="5544616" cy="18083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6" r="25179"/>
          <a:stretch/>
        </p:blipFill>
        <p:spPr>
          <a:xfrm>
            <a:off x="3358902" y="4495656"/>
            <a:ext cx="5544616" cy="1666963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62558" y="4434445"/>
            <a:ext cx="11666067" cy="1666963"/>
            <a:chOff x="34278" y="4825226"/>
            <a:chExt cx="11666067" cy="166696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152"/>
            <a:stretch/>
          </p:blipFill>
          <p:spPr>
            <a:xfrm>
              <a:off x="6227737" y="4825226"/>
              <a:ext cx="5472608" cy="166696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57"/>
            <a:stretch/>
          </p:blipFill>
          <p:spPr>
            <a:xfrm>
              <a:off x="34278" y="4825226"/>
              <a:ext cx="5581775" cy="1666963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 bwMode="auto">
          <a:xfrm>
            <a:off x="406574" y="2747824"/>
            <a:ext cx="1944216" cy="681176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710830" y="2747824"/>
            <a:ext cx="1080120" cy="681176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006676" y="2747824"/>
            <a:ext cx="2376562" cy="681176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598964" y="2678307"/>
            <a:ext cx="5040586" cy="894709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cxnSp>
        <p:nvCxnSpPr>
          <p:cNvPr id="30" name="Straight Connector 29"/>
          <p:cNvCxnSpPr>
            <a:stCxn id="7" idx="0"/>
          </p:cNvCxnSpPr>
          <p:nvPr/>
        </p:nvCxnSpPr>
        <p:spPr bwMode="auto">
          <a:xfrm flipV="1">
            <a:off x="2964481" y="3356992"/>
            <a:ext cx="178397" cy="3809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1217625" y="2522576"/>
            <a:ext cx="178397" cy="3809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4514574" y="3377088"/>
            <a:ext cx="178397" cy="3809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8716751" y="2534925"/>
            <a:ext cx="178397" cy="3809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719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path tracing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449388"/>
            <a:ext cx="4680818" cy="4795402"/>
          </a:xfrm>
        </p:spPr>
        <p:txBody>
          <a:bodyPr/>
          <a:lstStyle/>
          <a:p>
            <a:r>
              <a:rPr lang="en-US" dirty="0" smtClean="0"/>
              <a:t>Simulate the RTE directly via random walks in the material</a:t>
            </a:r>
          </a:p>
          <a:p>
            <a:r>
              <a:rPr lang="en-US" b="1" dirty="0" smtClean="0"/>
              <a:t>Pros:</a:t>
            </a:r>
            <a:r>
              <a:rPr lang="en-US" dirty="0" smtClean="0"/>
              <a:t> accurate, unbiased</a:t>
            </a:r>
          </a:p>
          <a:p>
            <a:r>
              <a:rPr lang="en-US" b="1" dirty="0" smtClean="0"/>
              <a:t>Cons:</a:t>
            </a:r>
            <a:r>
              <a:rPr lang="en-US" dirty="0" smtClean="0"/>
              <a:t> slow to converge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Ideal for applications where we need accuracy vs. rendering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17</a:t>
            </a:fld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78" y="1760963"/>
            <a:ext cx="7021394" cy="47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path tracing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644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557808"/>
            <a:ext cx="10563358" cy="1143000"/>
          </a:xfrm>
        </p:spPr>
        <p:txBody>
          <a:bodyPr/>
          <a:lstStyle/>
          <a:p>
            <a:r>
              <a:rPr lang="en-US" noProof="0" dirty="0" smtClean="0"/>
              <a:t>Interactive appearance prediction for cloudy beverages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2060848"/>
            <a:ext cx="6048970" cy="418394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Work from </a:t>
            </a:r>
            <a:r>
              <a:rPr lang="en-US" b="1" dirty="0" smtClean="0"/>
              <a:t>Contribution I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Idea:</a:t>
            </a:r>
          </a:p>
          <a:p>
            <a:r>
              <a:rPr lang="en-US" dirty="0" smtClean="0"/>
              <a:t>Generate a rendering as close as possible to a given picture of cloudy apple juice (right)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GB" altLang="en-US" dirty="0"/>
              <a:t>Predict effect of modified production parameters</a:t>
            </a:r>
          </a:p>
          <a:p>
            <a:r>
              <a:rPr lang="en-GB" altLang="en-US" dirty="0"/>
              <a:t>Analyse the product with cameras</a:t>
            </a:r>
          </a:p>
          <a:p>
            <a:r>
              <a:rPr lang="en-GB" altLang="en-US" dirty="0"/>
              <a:t>Quickly test changes in production parameters</a:t>
            </a:r>
            <a:endParaRPr lang="en-US" altLang="en-US" dirty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19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30" y="1556792"/>
            <a:ext cx="3528392" cy="50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64" y="-27384"/>
            <a:ext cx="12457384" cy="70072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Juice model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449388"/>
            <a:ext cx="7201098" cy="4795402"/>
          </a:xfrm>
        </p:spPr>
        <p:txBody>
          <a:bodyPr/>
          <a:lstStyle/>
          <a:p>
            <a:pPr marL="0" indent="0">
              <a:buNone/>
            </a:pPr>
            <a:r>
              <a:rPr lang="en-US" altLang="en-US" noProof="0" dirty="0" smtClean="0"/>
              <a:t>Juice modelled as host medium plus suspended particles</a:t>
            </a:r>
          </a:p>
          <a:p>
            <a:endParaRPr lang="en-US" altLang="en-US" b="1" noProof="0" dirty="0" smtClean="0"/>
          </a:p>
          <a:p>
            <a:r>
              <a:rPr lang="en-US" altLang="en-US" b="1" noProof="0" dirty="0" smtClean="0"/>
              <a:t>Host medium</a:t>
            </a:r>
          </a:p>
          <a:p>
            <a:pPr lvl="1"/>
            <a:r>
              <a:rPr lang="en-US" altLang="en-US" noProof="0" dirty="0" smtClean="0"/>
              <a:t>Clarified apple juice, mostly water and sugar</a:t>
            </a:r>
          </a:p>
          <a:p>
            <a:pPr lvl="1"/>
            <a:r>
              <a:rPr lang="en-US" altLang="en-US" noProof="0" dirty="0" smtClean="0"/>
              <a:t>Absorption from apple juice measurements blended with water</a:t>
            </a:r>
          </a:p>
          <a:p>
            <a:r>
              <a:rPr lang="en-US" altLang="en-US" b="1" noProof="0" dirty="0" smtClean="0"/>
              <a:t>Particles</a:t>
            </a:r>
          </a:p>
          <a:p>
            <a:pPr lvl="1"/>
            <a:r>
              <a:rPr lang="en-US" altLang="en-US" noProof="0" dirty="0" smtClean="0"/>
              <a:t>Particles of browned apple flesh</a:t>
            </a:r>
          </a:p>
          <a:p>
            <a:pPr lvl="1"/>
            <a:r>
              <a:rPr lang="en-US" altLang="en-US" noProof="0" dirty="0" smtClean="0"/>
              <a:t>Various measurements combined</a:t>
            </a:r>
          </a:p>
          <a:p>
            <a:pPr lvl="1"/>
            <a:r>
              <a:rPr lang="en-US" altLang="en-US" noProof="0" dirty="0" smtClean="0"/>
              <a:t>Bimodal particle size distribution (fine and coarse cloud)</a:t>
            </a:r>
          </a:p>
          <a:p>
            <a:r>
              <a:rPr lang="en-US" altLang="en-US" b="1" dirty="0" smtClean="0"/>
              <a:t>Glass</a:t>
            </a:r>
          </a:p>
          <a:p>
            <a:pPr lvl="1"/>
            <a:r>
              <a:rPr lang="en-US" altLang="en-US" noProof="0" dirty="0" smtClean="0"/>
              <a:t>Transparent material with absorption and roughness</a:t>
            </a:r>
          </a:p>
          <a:p>
            <a:pPr lvl="1"/>
            <a:endParaRPr lang="en-US" altLang="en-US" noProof="0" dirty="0" smtClean="0"/>
          </a:p>
          <a:p>
            <a:pPr marL="0" indent="0">
              <a:buNone/>
            </a:pPr>
            <a:r>
              <a:rPr lang="en-US" noProof="0" dirty="0" smtClean="0"/>
              <a:t>From Lorentz-Mie theory, we extract scattering properties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20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62" y="1733980"/>
            <a:ext cx="299456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Results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449388"/>
            <a:ext cx="3024634" cy="4795402"/>
          </a:xfrm>
        </p:spPr>
        <p:txBody>
          <a:bodyPr/>
          <a:lstStyle/>
          <a:p>
            <a:r>
              <a:rPr lang="en-US" noProof="0" dirty="0" smtClean="0"/>
              <a:t>For various sugar concentrations</a:t>
            </a:r>
          </a:p>
          <a:p>
            <a:endParaRPr lang="en-US" noProof="0" dirty="0" smtClean="0"/>
          </a:p>
          <a:p>
            <a:r>
              <a:rPr lang="en-US" noProof="0" dirty="0" smtClean="0"/>
              <a:t>For number of days the apples have been stored</a:t>
            </a:r>
          </a:p>
          <a:p>
            <a:endParaRPr lang="en-US" dirty="0"/>
          </a:p>
          <a:p>
            <a:r>
              <a:rPr lang="en-US" noProof="0" dirty="0" smtClean="0"/>
              <a:t>Images rendered on GPU-based volume path tracer</a:t>
            </a:r>
          </a:p>
          <a:p>
            <a:endParaRPr lang="en-US" dirty="0"/>
          </a:p>
          <a:p>
            <a:r>
              <a:rPr lang="en-US" dirty="0" smtClean="0"/>
              <a:t>Full convergence in 15 minutes, but visually comparable in 1 minute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21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22" y="361727"/>
            <a:ext cx="6626696" cy="63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Results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486607"/>
            <a:ext cx="11017250" cy="4795402"/>
          </a:xfrm>
        </p:spPr>
        <p:txBody>
          <a:bodyPr/>
          <a:lstStyle/>
          <a:p>
            <a:r>
              <a:rPr lang="en-US" noProof="0" dirty="0" smtClean="0"/>
              <a:t>We compare a patch with a reference image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22</a:t>
            </a:fld>
            <a:endParaRPr lang="da-DK" dirty="0"/>
          </a:p>
        </p:txBody>
      </p:sp>
      <p:grpSp>
        <p:nvGrpSpPr>
          <p:cNvPr id="5" name="Group 4"/>
          <p:cNvGrpSpPr/>
          <p:nvPr/>
        </p:nvGrpSpPr>
        <p:grpSpPr>
          <a:xfrm>
            <a:off x="97340" y="2737711"/>
            <a:ext cx="11470474" cy="3052004"/>
            <a:chOff x="-1267293" y="2564904"/>
            <a:chExt cx="9854921" cy="26221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476" y="2564904"/>
              <a:ext cx="7095152" cy="21455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403648" y="4683742"/>
              <a:ext cx="1212135" cy="50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 </a:t>
              </a:r>
              <a:r>
                <a:rPr lang="en-GB" dirty="0" smtClean="0"/>
                <a:t>  0.0 g/L	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55776" y="4683742"/>
              <a:ext cx="1212135" cy="50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 </a:t>
              </a:r>
              <a:r>
                <a:rPr lang="en-GB" dirty="0" smtClean="0"/>
                <a:t>  0.1 g/L	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07904" y="4683742"/>
              <a:ext cx="1212135" cy="50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 </a:t>
              </a:r>
              <a:r>
                <a:rPr lang="en-GB" dirty="0" smtClean="0"/>
                <a:t>  0.2 g/L	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77520" y="4683742"/>
              <a:ext cx="1212135" cy="50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 </a:t>
              </a:r>
              <a:r>
                <a:rPr lang="en-GB" dirty="0" smtClean="0"/>
                <a:t>  1.0 g/L	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84052" y="4683742"/>
              <a:ext cx="1212135" cy="50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 </a:t>
              </a:r>
              <a:r>
                <a:rPr lang="en-GB" dirty="0" smtClean="0"/>
                <a:t>  0.5 g/L	</a:t>
              </a:r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2617517"/>
              <a:ext cx="2005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4 days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267293" y="3132497"/>
              <a:ext cx="3753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9.5 days, peeled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108520" y="3666510"/>
              <a:ext cx="2005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9.5 days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36512" y="4293096"/>
              <a:ext cx="2005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27 days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181" y="1548403"/>
            <a:ext cx="1367389" cy="6345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71470" y="1685284"/>
            <a:ext cx="2005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Reference</a:t>
            </a:r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59" y="2737711"/>
            <a:ext cx="8254510" cy="25099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59" y="2737711"/>
            <a:ext cx="8254510" cy="250994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147127" y="5232026"/>
            <a:ext cx="1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  <a:r>
              <a:rPr lang="en-GB" dirty="0" smtClean="0"/>
              <a:t>  2.0 </a:t>
            </a:r>
            <a:r>
              <a:rPr lang="en-GB" dirty="0" smtClean="0"/>
              <a:t>g/L</a:t>
            </a:r>
            <a:r>
              <a:rPr lang="en-GB" dirty="0" smtClean="0"/>
              <a:t>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83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Results, comparisons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23</a:t>
            </a:fld>
            <a:endParaRPr lang="da-DK" dirty="0"/>
          </a:p>
        </p:txBody>
      </p:sp>
      <p:grpSp>
        <p:nvGrpSpPr>
          <p:cNvPr id="5" name="Group 4"/>
          <p:cNvGrpSpPr/>
          <p:nvPr/>
        </p:nvGrpSpPr>
        <p:grpSpPr>
          <a:xfrm>
            <a:off x="3034581" y="1532765"/>
            <a:ext cx="6192688" cy="4628647"/>
            <a:chOff x="1399456" y="1578668"/>
            <a:chExt cx="6192688" cy="4628647"/>
          </a:xfrm>
        </p:grpSpPr>
        <p:grpSp>
          <p:nvGrpSpPr>
            <p:cNvPr id="6" name="Group 5"/>
            <p:cNvGrpSpPr/>
            <p:nvPr/>
          </p:nvGrpSpPr>
          <p:grpSpPr>
            <a:xfrm>
              <a:off x="1399456" y="1578668"/>
              <a:ext cx="6192688" cy="4179634"/>
              <a:chOff x="1331640" y="1624658"/>
              <a:chExt cx="6407487" cy="432460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1766" y="1629267"/>
                <a:ext cx="3037361" cy="4320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40" y="1624658"/>
                <a:ext cx="3046268" cy="4320000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258317" y="5868761"/>
              <a:ext cx="12264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Rendering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43129" y="5868761"/>
              <a:ext cx="1362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Photograph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52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Takeaways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We need fast and accurate renderings</a:t>
            </a:r>
          </a:p>
          <a:p>
            <a:pPr lvl="1"/>
            <a:r>
              <a:rPr lang="en-US" noProof="0" dirty="0" smtClean="0"/>
              <a:t>Fast, to be able to evaluate options quickly</a:t>
            </a:r>
          </a:p>
          <a:p>
            <a:pPr lvl="1"/>
            <a:r>
              <a:rPr lang="en-US" noProof="0" dirty="0" smtClean="0"/>
              <a:t>Fast, to be able to reasonably search for parameter measurements</a:t>
            </a:r>
          </a:p>
          <a:p>
            <a:pPr lvl="1"/>
            <a:r>
              <a:rPr lang="en-US" noProof="0" dirty="0" smtClean="0"/>
              <a:t>Accurate, so that the result faithfully represents real materials</a:t>
            </a:r>
          </a:p>
          <a:p>
            <a:pPr lvl="1"/>
            <a:endParaRPr lang="en-US" dirty="0"/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The input problem</a:t>
            </a:r>
          </a:p>
          <a:p>
            <a:pPr lvl="1"/>
            <a:r>
              <a:rPr lang="en-US" dirty="0" smtClean="0"/>
              <a:t>We can measure as accurate as we can acquire our scene</a:t>
            </a:r>
          </a:p>
          <a:p>
            <a:pPr lvl="1"/>
            <a:r>
              <a:rPr lang="en-US" dirty="0" smtClean="0"/>
              <a:t>If we want to measure parameters, we need to be more accurate</a:t>
            </a:r>
            <a:endParaRPr lang="en-U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7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Evaluation via photorealistic rendering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from Contribution II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25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283" t="4615" r="535" b="-4615"/>
          <a:stretch/>
        </p:blipFill>
        <p:spPr>
          <a:xfrm>
            <a:off x="1068331" y="1919390"/>
            <a:ext cx="9649072" cy="43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0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media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the particular case of participating media with no scattering,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RTE has a closed form solution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To get a physical model for glass, add a Fresnel interface with index of refraction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165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26</a:t>
            </a:fld>
            <a:endParaRPr lang="da-DK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8637" y="2122227"/>
            <a:ext cx="5184576" cy="38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38" y="1449388"/>
            <a:ext cx="1707641" cy="342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34" y="3423163"/>
            <a:ext cx="7342382" cy="8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0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glass model includes four parameters, a index of refraction and a spectral absorption coefficient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How do we acquire these parameters? 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27</a:t>
            </a:fld>
            <a:endParaRPr lang="da-DK" dirty="0"/>
          </a:p>
        </p:txBody>
      </p:sp>
      <p:grpSp>
        <p:nvGrpSpPr>
          <p:cNvPr id="9" name="Group 8"/>
          <p:cNvGrpSpPr/>
          <p:nvPr/>
        </p:nvGrpSpPr>
        <p:grpSpPr>
          <a:xfrm>
            <a:off x="751879" y="2060848"/>
            <a:ext cx="10422667" cy="3500322"/>
            <a:chOff x="497075" y="1980519"/>
            <a:chExt cx="14544820" cy="4884695"/>
          </a:xfrm>
        </p:grpSpPr>
        <p:pic>
          <p:nvPicPr>
            <p:cNvPr id="6" name="Content Placeholder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7075" y="1987163"/>
              <a:ext cx="4878051" cy="4878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912" y="1980519"/>
              <a:ext cx="4877481" cy="487748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4414" y="1987163"/>
              <a:ext cx="4877481" cy="487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696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via photorealistic rendering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28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575" y="2780928"/>
            <a:ext cx="7419737" cy="363633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2300" y="1441910"/>
            <a:ext cx="11017250" cy="4795402"/>
          </a:xfrm>
        </p:spPr>
        <p:txBody>
          <a:bodyPr/>
          <a:lstStyle/>
          <a:p>
            <a:r>
              <a:rPr lang="en-US" dirty="0" smtClean="0"/>
              <a:t>More advanced than the previous Contribution II</a:t>
            </a:r>
          </a:p>
          <a:p>
            <a:r>
              <a:rPr lang="en-US" dirty="0" smtClean="0"/>
              <a:t>Full digitization pipeline for scene acquisition</a:t>
            </a:r>
          </a:p>
          <a:p>
            <a:r>
              <a:rPr lang="en-US" dirty="0" smtClean="0"/>
              <a:t>Glass objects are acquired separately via CT scans, then placed in the scene</a:t>
            </a:r>
            <a:endParaRPr lang="da-DK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4" t="9450" r="25152" b="37001"/>
          <a:stretch/>
        </p:blipFill>
        <p:spPr>
          <a:xfrm>
            <a:off x="402538" y="2780928"/>
            <a:ext cx="3816152" cy="44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parameters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then use analysis via synthesis to estimate the parameters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29</a:t>
            </a:fld>
            <a:endParaRPr lang="da-DK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2838" y="2164111"/>
            <a:ext cx="7308486" cy="419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48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Interactive photorealistic rendering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Synthetizing images that are as close as possible to reality</a:t>
            </a:r>
          </a:p>
          <a:p>
            <a:endParaRPr lang="en-US" dirty="0"/>
          </a:p>
          <a:p>
            <a:r>
              <a:rPr lang="en-US" dirty="0" smtClean="0"/>
              <a:t>Useful in many industrial fields:</a:t>
            </a:r>
          </a:p>
          <a:p>
            <a:pPr lvl="1"/>
            <a:r>
              <a:rPr lang="en-US" dirty="0" smtClean="0"/>
              <a:t>Manufacturing</a:t>
            </a:r>
          </a:p>
          <a:p>
            <a:pPr lvl="1"/>
            <a:r>
              <a:rPr lang="en-US" dirty="0" smtClean="0"/>
              <a:t>Digital prototyping</a:t>
            </a:r>
          </a:p>
          <a:p>
            <a:pPr lvl="1"/>
            <a:r>
              <a:rPr lang="en-US" dirty="0" smtClean="0"/>
              <a:t>Entertainment </a:t>
            </a:r>
          </a:p>
          <a:p>
            <a:pPr marL="379412" lvl="1" indent="0">
              <a:buNone/>
            </a:pPr>
            <a:endParaRPr lang="en-US" dirty="0" smtClean="0"/>
          </a:p>
          <a:p>
            <a:pPr marL="379412" lvl="1" indent="0">
              <a:buNone/>
            </a:pPr>
            <a:endParaRPr lang="en-US" dirty="0" smtClean="0"/>
          </a:p>
          <a:p>
            <a:r>
              <a:rPr lang="en-US" dirty="0" smtClean="0"/>
              <a:t>Different requirements in terms of </a:t>
            </a:r>
            <a:r>
              <a:rPr lang="en-US" b="1" dirty="0" smtClean="0"/>
              <a:t>time</a:t>
            </a:r>
            <a:r>
              <a:rPr lang="en-US" dirty="0" smtClean="0"/>
              <a:t> and </a:t>
            </a:r>
            <a:r>
              <a:rPr lang="en-US" b="1" dirty="0" smtClean="0"/>
              <a:t>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79412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86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Results, comparison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30</a:t>
            </a:fld>
            <a:endParaRPr lang="da-D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40" b="41816"/>
          <a:stretch/>
        </p:blipFill>
        <p:spPr>
          <a:xfrm>
            <a:off x="1725407" y="1960922"/>
            <a:ext cx="8334920" cy="3772334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get a comparable result between renderings (top row) and pictures (bottom row) </a:t>
            </a:r>
            <a:endParaRPr lang="da-DK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992235" y="2792816"/>
            <a:ext cx="1226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Rendering</a:t>
            </a:r>
            <a:endParaRPr lang="da-DK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01854" y="4655406"/>
            <a:ext cx="1207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076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geometry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31</a:t>
            </a:fld>
            <a:endParaRPr lang="da-DK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008" y="1556792"/>
            <a:ext cx="6896396" cy="5019074"/>
            <a:chOff x="2439171" y="1556792"/>
            <a:chExt cx="6896396" cy="50190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5359"/>
            <a:stretch/>
          </p:blipFill>
          <p:spPr>
            <a:xfrm>
              <a:off x="2450167" y="1556792"/>
              <a:ext cx="6885400" cy="46998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439171" y="623731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After reconstruction</a:t>
              </a:r>
              <a:endParaRPr lang="da-DK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16629" y="6237312"/>
              <a:ext cx="21146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After simplification</a:t>
              </a:r>
              <a:endParaRPr lang="da-DK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34592" y="6237312"/>
              <a:ext cx="16129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After cleaning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358472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input geometry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32</a:t>
            </a:fld>
            <a:endParaRPr lang="da-DK" dirty="0"/>
          </a:p>
        </p:txBody>
      </p:sp>
      <p:grpSp>
        <p:nvGrpSpPr>
          <p:cNvPr id="9" name="Group 8"/>
          <p:cNvGrpSpPr/>
          <p:nvPr/>
        </p:nvGrpSpPr>
        <p:grpSpPr>
          <a:xfrm>
            <a:off x="2608511" y="1556792"/>
            <a:ext cx="6973390" cy="4898949"/>
            <a:chOff x="2710830" y="1464344"/>
            <a:chExt cx="6973390" cy="48989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4871" b="11784"/>
            <a:stretch/>
          </p:blipFill>
          <p:spPr>
            <a:xfrm>
              <a:off x="2926854" y="1464344"/>
              <a:ext cx="6753962" cy="45569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710830" y="6021288"/>
              <a:ext cx="2534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Smooth reconstruction</a:t>
              </a:r>
              <a:endParaRPr lang="da-DK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63158" y="6024739"/>
              <a:ext cx="12071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Reference</a:t>
              </a:r>
              <a:endParaRPr lang="da-DK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47334" y="6021288"/>
              <a:ext cx="2436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Simple reconstruction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93771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improvements of the pipeline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7715" y="4940848"/>
            <a:ext cx="2664594" cy="5394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RMSE: 0.0908</a:t>
            </a:r>
          </a:p>
          <a:p>
            <a:pPr marL="0" indent="0">
              <a:buNone/>
            </a:pPr>
            <a:r>
              <a:rPr lang="en-US" dirty="0" smtClean="0"/>
              <a:t>SSIM: 0.688</a:t>
            </a:r>
          </a:p>
          <a:p>
            <a:pPr marL="0" indent="0">
              <a:buNone/>
            </a:pPr>
            <a:r>
              <a:rPr lang="en-US" dirty="0" smtClean="0"/>
              <a:t>Color corrected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0" y="1916832"/>
            <a:ext cx="3922941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0" y="1916832"/>
            <a:ext cx="3922941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50" y="1916832"/>
            <a:ext cx="3922941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50" y="1916832"/>
            <a:ext cx="3922941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82" y="1916832"/>
            <a:ext cx="3904477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50" y="1916832"/>
            <a:ext cx="3922941" cy="28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2723" y="1916832"/>
            <a:ext cx="3903523" cy="28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710" y="1916832"/>
            <a:ext cx="3904477" cy="28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5478" y="1916832"/>
            <a:ext cx="3922941" cy="28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5478" y="1916832"/>
            <a:ext cx="3922941" cy="28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5478" y="1916832"/>
            <a:ext cx="3922941" cy="28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5478" y="1916832"/>
            <a:ext cx="3922941" cy="28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44710" y="1916832"/>
            <a:ext cx="3904477" cy="2880000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8907715" y="4940848"/>
            <a:ext cx="2664594" cy="53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+mn-lt"/>
                <a:ea typeface="+mn-ea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/>
              <a:t>RMSE: 0.0777</a:t>
            </a:r>
          </a:p>
          <a:p>
            <a:pPr marL="0" indent="0">
              <a:buFontTx/>
              <a:buNone/>
            </a:pPr>
            <a:r>
              <a:rPr lang="en-US" kern="0" dirty="0" smtClean="0"/>
              <a:t>SSIM: 0.599</a:t>
            </a:r>
          </a:p>
          <a:p>
            <a:pPr marL="0" indent="0">
              <a:buFontTx/>
              <a:buNone/>
            </a:pPr>
            <a:r>
              <a:rPr lang="en-US" kern="0" dirty="0" smtClean="0"/>
              <a:t>+measured BRDFs</a:t>
            </a:r>
            <a:endParaRPr lang="da-DK" kern="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8907715" y="4940848"/>
            <a:ext cx="3079367" cy="53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+mn-lt"/>
                <a:ea typeface="+mn-ea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/>
              <a:t>RMSE: 0.0770</a:t>
            </a:r>
          </a:p>
          <a:p>
            <a:pPr marL="0" indent="0">
              <a:buFontTx/>
              <a:buNone/>
            </a:pPr>
            <a:r>
              <a:rPr lang="en-US" kern="0" dirty="0" smtClean="0"/>
              <a:t>SSIM: 0.610</a:t>
            </a:r>
          </a:p>
          <a:p>
            <a:pPr marL="0" indent="0">
              <a:buFontTx/>
              <a:buNone/>
            </a:pPr>
            <a:r>
              <a:rPr lang="en-US" kern="0" dirty="0" smtClean="0"/>
              <a:t>+ soft object deformation</a:t>
            </a:r>
            <a:endParaRPr lang="da-DK" kern="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8907715" y="4940848"/>
            <a:ext cx="3079367" cy="53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+mn-lt"/>
                <a:ea typeface="+mn-ea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/>
              <a:t>RMSE: 0.0697</a:t>
            </a:r>
          </a:p>
          <a:p>
            <a:pPr marL="0" indent="0">
              <a:buFontTx/>
              <a:buNone/>
            </a:pPr>
            <a:r>
              <a:rPr lang="en-US" kern="0" dirty="0" smtClean="0"/>
              <a:t>SSIM: 0.635</a:t>
            </a:r>
          </a:p>
          <a:p>
            <a:pPr marL="0" indent="0">
              <a:buFontTx/>
              <a:buNone/>
            </a:pPr>
            <a:r>
              <a:rPr lang="en-US" kern="0" dirty="0" smtClean="0"/>
              <a:t>+perspective unwrap</a:t>
            </a:r>
            <a:endParaRPr lang="da-DK" kern="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8907715" y="4940848"/>
            <a:ext cx="3079367" cy="53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+mn-lt"/>
                <a:ea typeface="+mn-ea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/>
              <a:t>RMSE: 0.0852</a:t>
            </a:r>
          </a:p>
          <a:p>
            <a:pPr marL="0" indent="0">
              <a:buFontTx/>
              <a:buNone/>
            </a:pPr>
            <a:r>
              <a:rPr lang="en-US" kern="0" dirty="0" smtClean="0"/>
              <a:t>SSIM: 0.745</a:t>
            </a:r>
          </a:p>
          <a:p>
            <a:pPr marL="0" indent="0">
              <a:buFontTx/>
              <a:buNone/>
            </a:pPr>
            <a:r>
              <a:rPr lang="en-US" kern="0" dirty="0" smtClean="0"/>
              <a:t>+chrome reflectance</a:t>
            </a:r>
            <a:endParaRPr lang="da-DK" kern="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8907715" y="4940848"/>
            <a:ext cx="3079367" cy="53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+mn-lt"/>
                <a:ea typeface="+mn-ea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/>
              <a:t>RMSE: 0.0692</a:t>
            </a:r>
          </a:p>
          <a:p>
            <a:pPr marL="0" indent="0">
              <a:buFontTx/>
              <a:buNone/>
            </a:pPr>
            <a:r>
              <a:rPr lang="en-US" kern="0" dirty="0" smtClean="0"/>
              <a:t>SSIM: 0.812</a:t>
            </a:r>
          </a:p>
          <a:p>
            <a:pPr marL="0" indent="0">
              <a:buFontTx/>
              <a:buNone/>
            </a:pPr>
            <a:r>
              <a:rPr lang="en-US" kern="0" dirty="0" smtClean="0"/>
              <a:t>+measured parameters</a:t>
            </a:r>
            <a:endParaRPr lang="da-DK" kern="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2300" y="6477000"/>
            <a:ext cx="598341" cy="306000"/>
          </a:xfrm>
        </p:spPr>
        <p:txBody>
          <a:bodyPr/>
          <a:lstStyle/>
          <a:p>
            <a:fld id="{103EA872-A674-449B-A120-B97244F8E91D}" type="slidenum">
              <a:rPr lang="da-DK" smtClean="0"/>
              <a:pPr/>
              <a:t>32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0237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9" grpId="1"/>
      <p:bldP spid="20" grpId="0"/>
      <p:bldP spid="20" grpId="1"/>
      <p:bldP spid="21" grpId="0"/>
      <p:bldP spid="21" grpId="1"/>
      <p:bldP spid="22" grpId="1"/>
      <p:bldP spid="22" grpId="2"/>
      <p:bldP spid="2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Parameters can be carefully estimated</a:t>
            </a:r>
          </a:p>
          <a:p>
            <a:endParaRPr lang="en-US" dirty="0" smtClean="0"/>
          </a:p>
          <a:p>
            <a:r>
              <a:rPr lang="en-US" dirty="0" smtClean="0"/>
              <a:t>GPUs can be used to accelerate volume path tracing to obtain reasonable rendering times</a:t>
            </a:r>
          </a:p>
          <a:p>
            <a:endParaRPr lang="en-US" dirty="0" smtClean="0"/>
          </a:p>
          <a:p>
            <a:r>
              <a:rPr lang="en-US" dirty="0" smtClean="0"/>
              <a:t>Unbiased path tracing is enough to represent reality, at least at this level of 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795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rendering techniques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Towards interactive photorealistic rendering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So far, we focused on the photorealistic aspect</a:t>
            </a:r>
          </a:p>
          <a:p>
            <a:endParaRPr lang="en-US" dirty="0" smtClean="0"/>
          </a:p>
          <a:p>
            <a:r>
              <a:rPr lang="en-US" dirty="0" smtClean="0"/>
              <a:t>Focusing now on the </a:t>
            </a:r>
            <a:r>
              <a:rPr lang="en-US" i="1" dirty="0" smtClean="0"/>
              <a:t>interactive</a:t>
            </a:r>
            <a:r>
              <a:rPr lang="en-US" dirty="0" smtClean="0"/>
              <a:t> aspect with Contributions III and IV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064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BSSRDF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representation on how light propagates within the surface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36</a:t>
            </a:fld>
            <a:endParaRPr lang="da-DK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8" y="2348880"/>
            <a:ext cx="10110438" cy="37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8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extended rendering equation</a:t>
            </a:r>
            <a:endParaRPr lang="da-DK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55" y="2348880"/>
            <a:ext cx="8277423" cy="7726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37</a:t>
            </a:fld>
            <a:endParaRPr lang="da-DK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22300" y="1449388"/>
            <a:ext cx="11017250" cy="479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+mn-lt"/>
                <a:ea typeface="+mn-ea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 smtClean="0"/>
              <a:t>We can render with BSSRDF using the extended rendering equation:</a:t>
            </a:r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r>
              <a:rPr lang="en-US" kern="0" dirty="0" smtClean="0"/>
              <a:t>A connection between this equation and the local form of the RTE can be proven</a:t>
            </a:r>
            <a:endParaRPr lang="da-DK" kern="0" dirty="0"/>
          </a:p>
        </p:txBody>
      </p:sp>
    </p:spTree>
    <p:extLst>
      <p:ext uri="{BB962C8B-B14F-4D97-AF65-F5344CB8AC3E}">
        <p14:creationId xmlns:p14="http://schemas.microsoft.com/office/powerpoint/2010/main" val="36452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308" y="6100506"/>
            <a:ext cx="598341" cy="306000"/>
          </a:xfrm>
        </p:spPr>
        <p:txBody>
          <a:bodyPr/>
          <a:lstStyle/>
          <a:p>
            <a:fld id="{103EA872-A674-449B-A120-B97244F8E91D}" type="slidenum">
              <a:rPr lang="da-DK" smtClean="0"/>
              <a:pPr/>
              <a:t>38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6763"/>
          <a:stretch/>
        </p:blipFill>
        <p:spPr>
          <a:xfrm>
            <a:off x="8183736" y="1885238"/>
            <a:ext cx="3744144" cy="3969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449" r="33312"/>
          <a:stretch/>
        </p:blipFill>
        <p:spPr>
          <a:xfrm>
            <a:off x="4194708" y="1885238"/>
            <a:ext cx="3744416" cy="3969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6626"/>
          <a:stretch/>
        </p:blipFill>
        <p:spPr>
          <a:xfrm>
            <a:off x="190550" y="1885238"/>
            <a:ext cx="3759546" cy="39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Interactive directional subsurface scattering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39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77" y="1802810"/>
            <a:ext cx="11047694" cy="4088993"/>
          </a:xfrm>
        </p:spPr>
      </p:pic>
    </p:spTree>
    <p:extLst>
      <p:ext uri="{BB962C8B-B14F-4D97-AF65-F5344CB8AC3E}">
        <p14:creationId xmlns:p14="http://schemas.microsoft.com/office/powerpoint/2010/main" val="41526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time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graphics, we already know the correct solution! </a:t>
            </a:r>
            <a:endParaRPr lang="en-US" dirty="0"/>
          </a:p>
          <a:p>
            <a:pPr lvl="1"/>
            <a:r>
              <a:rPr lang="en-US" dirty="0" smtClean="0"/>
              <a:t>Fully unidirectional unbiased path tracing</a:t>
            </a:r>
          </a:p>
          <a:p>
            <a:pPr lvl="1"/>
            <a:r>
              <a:rPr lang="en-US" dirty="0" smtClean="0"/>
              <a:t>But it is slow!</a:t>
            </a:r>
          </a:p>
          <a:p>
            <a:endParaRPr lang="en-US" dirty="0" smtClean="0"/>
          </a:p>
          <a:p>
            <a:r>
              <a:rPr lang="en-US" dirty="0" smtClean="0"/>
              <a:t>Rendering time as an initial constraint to our algorithms:</a:t>
            </a:r>
          </a:p>
          <a:p>
            <a:pPr lvl="1"/>
            <a:r>
              <a:rPr lang="en-US" dirty="0" smtClean="0"/>
              <a:t>Movie production: hours</a:t>
            </a:r>
          </a:p>
          <a:p>
            <a:pPr lvl="1"/>
            <a:r>
              <a:rPr lang="en-US" dirty="0" smtClean="0"/>
              <a:t>Prototyping: seconds/minutes</a:t>
            </a:r>
          </a:p>
          <a:p>
            <a:pPr lvl="1"/>
            <a:r>
              <a:rPr lang="en-US" dirty="0" smtClean="0"/>
              <a:t>Games: tens of milliseconds</a:t>
            </a:r>
          </a:p>
          <a:p>
            <a:pPr lvl="1"/>
            <a:r>
              <a:rPr lang="en-US" dirty="0" smtClean="0"/>
              <a:t>VR/AR: a handful of milliseconds</a:t>
            </a:r>
            <a:endParaRPr lang="en-US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27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Interactive directional subsurface scattering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40</a:t>
            </a:fld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1463757"/>
            <a:ext cx="9939249" cy="491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scattered </a:t>
            </a:r>
            <a:r>
              <a:rPr lang="en-US" dirty="0" err="1" smtClean="0"/>
              <a:t>radiosity</a:t>
            </a:r>
            <a:endParaRPr lang="da-DK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686" y="1784788"/>
            <a:ext cx="9440551" cy="41990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8313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Interactive directional subsurface scattering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42</a:t>
            </a:fld>
            <a:endParaRPr lang="da-DK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2" y="1556792"/>
            <a:ext cx="10405490" cy="42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43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6577"/>
          <a:stretch/>
        </p:blipFill>
        <p:spPr>
          <a:xfrm>
            <a:off x="3177608" y="1562503"/>
            <a:ext cx="6051219" cy="346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3425" b="16006"/>
          <a:stretch/>
        </p:blipFill>
        <p:spPr>
          <a:xfrm>
            <a:off x="2964131" y="1562503"/>
            <a:ext cx="6478173" cy="346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4591" b="-591"/>
          <a:stretch/>
        </p:blipFill>
        <p:spPr>
          <a:xfrm>
            <a:off x="2964131" y="5133054"/>
            <a:ext cx="6478173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44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61" y="1477032"/>
            <a:ext cx="6991127" cy="47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45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12" y="1064175"/>
            <a:ext cx="5635616" cy="55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46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63" y="1482452"/>
            <a:ext cx="7020923" cy="50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44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Interactive Stable Ray Tracing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158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49</a:t>
            </a:fld>
            <a:endParaRPr lang="da-DK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198" y="2132856"/>
            <a:ext cx="3868410" cy="241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277" y="2133696"/>
            <a:ext cx="3871318" cy="2417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6323" y="4838259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Supersampling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176677" y="4838259"/>
            <a:ext cx="156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Stable ray tracing</a:t>
            </a:r>
          </a:p>
        </p:txBody>
      </p:sp>
    </p:spTree>
    <p:extLst>
      <p:ext uri="{BB962C8B-B14F-4D97-AF65-F5344CB8AC3E}">
        <p14:creationId xmlns:p14="http://schemas.microsoft.com/office/powerpoint/2010/main" val="240118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Accuracy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close to reality our rendering is?</a:t>
            </a:r>
          </a:p>
          <a:p>
            <a:pPr lvl="1"/>
            <a:r>
              <a:rPr lang="en-US" dirty="0" smtClean="0"/>
              <a:t>Physical model</a:t>
            </a:r>
          </a:p>
          <a:p>
            <a:pPr lvl="1"/>
            <a:r>
              <a:rPr lang="en-US" dirty="0" smtClean="0"/>
              <a:t>Discretization issues</a:t>
            </a:r>
          </a:p>
          <a:p>
            <a:pPr lvl="1"/>
            <a:r>
              <a:rPr lang="en-US" dirty="0" smtClean="0"/>
              <a:t>Noise characteristics</a:t>
            </a:r>
          </a:p>
          <a:p>
            <a:pPr lvl="1"/>
            <a:endParaRPr lang="en-US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2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50</a:t>
            </a:fld>
            <a:endParaRPr lang="da-DK" dirty="0"/>
          </a:p>
        </p:txBody>
      </p:sp>
      <p:pic>
        <p:nvPicPr>
          <p:cNvPr id="5" name="Picture 2" descr="C:\Users\alcor\Desktop\concept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2640114"/>
            <a:ext cx="7394759" cy="60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Users\alcor\Desktop\1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3915722"/>
            <a:ext cx="1400253" cy="14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alcor\Desktop\2.e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02" y="3915722"/>
            <a:ext cx="1400253" cy="14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alcor\Desktop\3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19" y="3915722"/>
            <a:ext cx="1400253" cy="14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alcor\Desktop\4.e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527" y="3915721"/>
            <a:ext cx="1400253" cy="14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C:\Users\alcor\Desktop\2b.e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10" y="3933056"/>
            <a:ext cx="1400253" cy="14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 bwMode="auto">
          <a:xfrm>
            <a:off x="2958954" y="4398180"/>
            <a:ext cx="288032" cy="50405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4831162" y="4398180"/>
            <a:ext cx="288032" cy="50405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6688756" y="4398180"/>
            <a:ext cx="288032" cy="50405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8575578" y="4398180"/>
            <a:ext cx="288032" cy="50405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384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Conclusion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51</a:t>
            </a:fld>
            <a:endParaRPr lang="da-DK" dirty="0"/>
          </a:p>
        </p:txBody>
      </p:sp>
      <p:pic>
        <p:nvPicPr>
          <p:cNvPr id="5" name="Picture 2" descr="C:\Users\alcor\Desktop\concept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57" y="2200374"/>
            <a:ext cx="7991676" cy="65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lcor\Desktop\implementation.e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3933056"/>
            <a:ext cx="8755148" cy="193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52</a:t>
            </a:fld>
            <a:endParaRPr lang="da-DK" dirty="0"/>
          </a:p>
        </p:txBody>
      </p:sp>
      <p:pic>
        <p:nvPicPr>
          <p:cNvPr id="5" name="Picture 2" descr="C:\Users\alcor\Desktop\reproj_empt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98" y="1829769"/>
            <a:ext cx="5731010" cy="37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3971993" y="3574284"/>
            <a:ext cx="119396" cy="11939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155285" y="2152583"/>
            <a:ext cx="179094" cy="16055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079721" y="2136027"/>
            <a:ext cx="179094" cy="17909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724965" y="4076793"/>
            <a:ext cx="119396" cy="11939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cxnSp>
        <p:nvCxnSpPr>
          <p:cNvPr id="10" name="Straight Arrow Connector 9"/>
          <p:cNvCxnSpPr>
            <a:stCxn id="6" idx="6"/>
            <a:endCxn id="9" idx="2"/>
          </p:cNvCxnSpPr>
          <p:nvPr/>
        </p:nvCxnSpPr>
        <p:spPr bwMode="auto">
          <a:xfrm>
            <a:off x="4091389" y="3633982"/>
            <a:ext cx="3633576" cy="502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/>
          <p:cNvSpPr/>
          <p:nvPr/>
        </p:nvSpPr>
        <p:spPr bwMode="auto">
          <a:xfrm>
            <a:off x="3334379" y="5124359"/>
            <a:ext cx="119396" cy="11939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194919" y="5232371"/>
            <a:ext cx="119396" cy="11939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607658" y="4704928"/>
            <a:ext cx="119396" cy="11939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019335" y="4136491"/>
            <a:ext cx="119396" cy="11939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722518" y="4704928"/>
            <a:ext cx="119396" cy="11939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926171" y="2141102"/>
            <a:ext cx="172403" cy="17203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29788" y="2848862"/>
            <a:ext cx="168786" cy="15033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02388" y="2143455"/>
            <a:ext cx="179094" cy="169682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126467" y="2136027"/>
            <a:ext cx="179094" cy="17711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518955" y="2820103"/>
            <a:ext cx="179094" cy="17909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727793" y="2136027"/>
            <a:ext cx="179094" cy="17909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8518955" y="2136027"/>
            <a:ext cx="179094" cy="17909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cxnSp>
        <p:nvCxnSpPr>
          <p:cNvPr id="23" name="Straight Arrow Connector 22"/>
          <p:cNvCxnSpPr>
            <a:stCxn id="14" idx="6"/>
            <a:endCxn id="15" idx="1"/>
          </p:cNvCxnSpPr>
          <p:nvPr/>
        </p:nvCxnSpPr>
        <p:spPr bwMode="auto">
          <a:xfrm>
            <a:off x="5138731" y="4196189"/>
            <a:ext cx="2601272" cy="526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3" idx="6"/>
            <a:endCxn id="15" idx="2"/>
          </p:cNvCxnSpPr>
          <p:nvPr/>
        </p:nvCxnSpPr>
        <p:spPr bwMode="auto">
          <a:xfrm>
            <a:off x="4727054" y="4764626"/>
            <a:ext cx="29954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6"/>
            <a:endCxn id="12" idx="2"/>
          </p:cNvCxnSpPr>
          <p:nvPr/>
        </p:nvCxnSpPr>
        <p:spPr bwMode="auto">
          <a:xfrm>
            <a:off x="3453775" y="5184057"/>
            <a:ext cx="4741144" cy="1080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3586407" y="5664419"/>
            <a:ext cx="143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 k, Frame </a:t>
            </a:r>
            <a:r>
              <a:rPr lang="en-GB" i="1" dirty="0"/>
              <a:t>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4739" y="5664419"/>
            <a:ext cx="1717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 m, Frame </a:t>
            </a:r>
            <a:r>
              <a:rPr lang="en-GB" i="1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4835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53</a:t>
            </a:fld>
            <a:endParaRPr lang="da-DK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901725" y="2956980"/>
            <a:ext cx="2098825" cy="2098825"/>
          </a:xfrm>
          <a:prstGeom prst="rect">
            <a:avLst/>
          </a:prstGeom>
          <a:solidFill>
            <a:srgbClr val="FF0000">
              <a:alpha val="4117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6" name="Picture 3" descr="C:\Users\alcor\Desktop\ana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14" y="2420888"/>
            <a:ext cx="3168804" cy="31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54</a:t>
            </a:fld>
            <a:endParaRPr lang="da-DK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385074" y="2149719"/>
            <a:ext cx="2045412" cy="17833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 bwMode="auto">
          <a:xfrm>
            <a:off x="4222998" y="5229200"/>
            <a:ext cx="3935680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30486" y="3645024"/>
            <a:ext cx="1728192" cy="79208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 rot="21225335">
            <a:off x="4324079" y="2060847"/>
            <a:ext cx="434945" cy="432048"/>
            <a:chOff x="1431271" y="2887608"/>
            <a:chExt cx="434945" cy="432048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1506176" y="2959616"/>
              <a:ext cx="360040" cy="144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1506176" y="2968000"/>
              <a:ext cx="72008" cy="351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Arc 10"/>
            <p:cNvSpPr/>
            <p:nvPr/>
          </p:nvSpPr>
          <p:spPr bwMode="auto">
            <a:xfrm rot="5896412">
              <a:off x="1431271" y="2887608"/>
              <a:ext cx="288032" cy="288032"/>
            </a:xfrm>
            <a:prstGeom prst="arc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rot="20335075">
            <a:off x="3758229" y="2609834"/>
            <a:ext cx="434945" cy="432048"/>
            <a:chOff x="1431271" y="2887608"/>
            <a:chExt cx="434945" cy="432048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1506176" y="2959616"/>
              <a:ext cx="360040" cy="144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1506176" y="2968000"/>
              <a:ext cx="72008" cy="351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Arc 14"/>
            <p:cNvSpPr/>
            <p:nvPr/>
          </p:nvSpPr>
          <p:spPr bwMode="auto">
            <a:xfrm rot="5896412">
              <a:off x="1431271" y="2887608"/>
              <a:ext cx="288032" cy="288032"/>
            </a:xfrm>
            <a:prstGeom prst="arc">
              <a:avLst/>
            </a:prstGeom>
            <a:noFill/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 bwMode="auto">
          <a:xfrm>
            <a:off x="3790950" y="2745198"/>
            <a:ext cx="2687438" cy="12182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16"/>
          <p:cNvSpPr/>
          <p:nvPr/>
        </p:nvSpPr>
        <p:spPr bwMode="auto">
          <a:xfrm>
            <a:off x="6358478" y="3861048"/>
            <a:ext cx="144016" cy="14401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94004" y="3824960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Cached sample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6430" y="2635830"/>
            <a:ext cx="821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Frame </a:t>
            </a:r>
            <a:r>
              <a:rPr lang="en-GB" i="1" dirty="0"/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83886" y="2044625"/>
            <a:ext cx="1045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Frame </a:t>
            </a:r>
            <a:r>
              <a:rPr lang="en-GB" i="1" dirty="0"/>
              <a:t>n+1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77508" y="3240989"/>
            <a:ext cx="218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Still visible, keep in cache</a:t>
            </a:r>
          </a:p>
        </p:txBody>
      </p:sp>
    </p:spTree>
    <p:extLst>
      <p:ext uri="{BB962C8B-B14F-4D97-AF65-F5344CB8AC3E}">
        <p14:creationId xmlns:p14="http://schemas.microsoft.com/office/powerpoint/2010/main" val="174268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55</a:t>
            </a:fld>
            <a:endParaRPr lang="da-DK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295006" y="4941168"/>
            <a:ext cx="3935680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502494" y="3356992"/>
            <a:ext cx="1728192" cy="79208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 rot="21225335">
            <a:off x="4396087" y="1772815"/>
            <a:ext cx="434945" cy="432048"/>
            <a:chOff x="1431271" y="2887608"/>
            <a:chExt cx="434945" cy="432048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1506176" y="2959616"/>
              <a:ext cx="360040" cy="144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506176" y="2968000"/>
              <a:ext cx="72008" cy="351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Arc 9"/>
            <p:cNvSpPr/>
            <p:nvPr/>
          </p:nvSpPr>
          <p:spPr bwMode="auto">
            <a:xfrm rot="5896412">
              <a:off x="1431271" y="2887608"/>
              <a:ext cx="288032" cy="288032"/>
            </a:xfrm>
            <a:prstGeom prst="arc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 bwMode="auto">
          <a:xfrm>
            <a:off x="4457082" y="1861687"/>
            <a:ext cx="2909508" cy="30794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 rot="20335075">
            <a:off x="3830237" y="2321802"/>
            <a:ext cx="434945" cy="432048"/>
            <a:chOff x="1431271" y="2887608"/>
            <a:chExt cx="434945" cy="432048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1506176" y="2959616"/>
              <a:ext cx="360040" cy="144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1506176" y="2968000"/>
              <a:ext cx="72008" cy="351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Arc 14"/>
            <p:cNvSpPr/>
            <p:nvPr/>
          </p:nvSpPr>
          <p:spPr bwMode="auto">
            <a:xfrm rot="5896412">
              <a:off x="1431271" y="2887608"/>
              <a:ext cx="288032" cy="288032"/>
            </a:xfrm>
            <a:prstGeom prst="arc">
              <a:avLst/>
            </a:prstGeom>
            <a:noFill/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 bwMode="auto">
          <a:xfrm>
            <a:off x="3862958" y="2457167"/>
            <a:ext cx="3503632" cy="24840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16"/>
          <p:cNvSpPr/>
          <p:nvPr/>
        </p:nvSpPr>
        <p:spPr bwMode="auto">
          <a:xfrm>
            <a:off x="7294582" y="4869160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430486" y="3933055"/>
            <a:ext cx="144016" cy="144016"/>
          </a:xfrm>
          <a:prstGeom prst="ellipse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94582" y="4869160"/>
            <a:ext cx="144016" cy="144016"/>
          </a:xfrm>
          <a:prstGeom prst="ellipse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54406" y="4509120"/>
            <a:ext cx="1560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Store as occluded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764" y="3079993"/>
            <a:ext cx="2577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last sample, store closest hit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8438" y="2347798"/>
            <a:ext cx="821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Frame </a:t>
            </a:r>
            <a:r>
              <a:rPr lang="en-GB" i="1" dirty="0"/>
              <a:t>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55894" y="1756593"/>
            <a:ext cx="1045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Frame </a:t>
            </a:r>
            <a:r>
              <a:rPr lang="en-GB" i="1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1802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9" grpId="0" animBg="1"/>
      <p:bldP spid="19" grpId="1" animBg="1"/>
      <p:bldP spid="19" grpId="2" animBg="1"/>
      <p:bldP spid="20" grpId="0"/>
      <p:bldP spid="20" grpId="1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Reconstruction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56</a:t>
            </a:fld>
            <a:endParaRPr lang="da-DK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295006" y="2492896"/>
            <a:ext cx="3058209" cy="3060340"/>
          </a:xfrm>
          <a:prstGeom prst="rect">
            <a:avLst/>
          </a:prstGeom>
          <a:solidFill>
            <a:srgbClr val="33CC33">
              <a:alpha val="4078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6" name="Picture 3" descr="C:\Users\alcor\Desktop\ana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06" y="2492896"/>
            <a:ext cx="3058209" cy="306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57</a:t>
            </a:fld>
            <a:endParaRPr lang="da-DK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439022" y="5157192"/>
            <a:ext cx="3164562" cy="6567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69462" y="3907170"/>
            <a:ext cx="1334123" cy="6567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 rot="697557">
            <a:off x="4471423" y="2608416"/>
            <a:ext cx="360655" cy="358252"/>
            <a:chOff x="1431271" y="2887608"/>
            <a:chExt cx="434945" cy="432048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1506176" y="2959616"/>
              <a:ext cx="360040" cy="14401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506176" y="2968000"/>
              <a:ext cx="72008" cy="35165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Arc 9"/>
            <p:cNvSpPr/>
            <p:nvPr/>
          </p:nvSpPr>
          <p:spPr bwMode="auto">
            <a:xfrm rot="5896412">
              <a:off x="1431271" y="2887608"/>
              <a:ext cx="288032" cy="288032"/>
            </a:xfrm>
            <a:prstGeom prst="arc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 bwMode="auto">
          <a:xfrm>
            <a:off x="4558484" y="2646753"/>
            <a:ext cx="1052768" cy="25161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 rot="1445297">
            <a:off x="5014670" y="2519125"/>
            <a:ext cx="360655" cy="358252"/>
            <a:chOff x="1431271" y="2887608"/>
            <a:chExt cx="434945" cy="432048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1506176" y="2959616"/>
              <a:ext cx="360040" cy="14401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1506176" y="2968000"/>
              <a:ext cx="72008" cy="35165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Arc 14"/>
            <p:cNvSpPr/>
            <p:nvPr/>
          </p:nvSpPr>
          <p:spPr bwMode="auto">
            <a:xfrm rot="5896412">
              <a:off x="1431271" y="2887608"/>
              <a:ext cx="288032" cy="288032"/>
            </a:xfrm>
            <a:prstGeom prst="arc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 bwMode="auto">
          <a:xfrm>
            <a:off x="5136656" y="2547329"/>
            <a:ext cx="456421" cy="25728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" name="Group 16"/>
          <p:cNvGrpSpPr/>
          <p:nvPr/>
        </p:nvGrpSpPr>
        <p:grpSpPr>
          <a:xfrm rot="2534747">
            <a:off x="5454970" y="2439755"/>
            <a:ext cx="360655" cy="358252"/>
            <a:chOff x="1431271" y="2887608"/>
            <a:chExt cx="434945" cy="432048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1506176" y="2959616"/>
              <a:ext cx="360040" cy="14401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1506176" y="2968000"/>
              <a:ext cx="72008" cy="35165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Arc 19"/>
            <p:cNvSpPr/>
            <p:nvPr/>
          </p:nvSpPr>
          <p:spPr bwMode="auto">
            <a:xfrm rot="5896412">
              <a:off x="1431271" y="2887608"/>
              <a:ext cx="288032" cy="288032"/>
            </a:xfrm>
            <a:prstGeom prst="arc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 flipH="1">
            <a:off x="5597359" y="2451002"/>
            <a:ext cx="32993" cy="26691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H="1">
            <a:off x="5597359" y="2572893"/>
            <a:ext cx="738237" cy="2584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4640279" y="4412224"/>
            <a:ext cx="975971" cy="7377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H="1">
            <a:off x="5593077" y="4423302"/>
            <a:ext cx="676385" cy="7377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5593078" y="4563966"/>
            <a:ext cx="1519257" cy="5860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3CC33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/>
          <p:cNvSpPr/>
          <p:nvPr/>
        </p:nvSpPr>
        <p:spPr bwMode="auto">
          <a:xfrm>
            <a:off x="5533368" y="5073931"/>
            <a:ext cx="119417" cy="119417"/>
          </a:xfrm>
          <a:prstGeom prst="ellipse">
            <a:avLst/>
          </a:prstGeom>
          <a:solidFill>
            <a:schemeClr val="accent4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H="1" flipV="1">
            <a:off x="7112338" y="4563965"/>
            <a:ext cx="491248" cy="5099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3CC33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5931269" y="3103543"/>
            <a:ext cx="338192" cy="13270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6269463" y="2595560"/>
            <a:ext cx="61852" cy="18350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6335597" y="2612882"/>
            <a:ext cx="776742" cy="19510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1" name="Picture 2" descr="C:\Users\alcor\Desktop\sun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29" y="2422495"/>
            <a:ext cx="380774" cy="380774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58</a:t>
            </a:fld>
            <a:endParaRPr lang="da-DK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652102" y="1700808"/>
            <a:ext cx="8264013" cy="399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+mn-lt"/>
                <a:ea typeface="+mn-ea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endParaRPr lang="en-GB" kern="0" smtClean="0"/>
          </a:p>
          <a:p>
            <a:pPr marL="0" indent="0">
              <a:buFontTx/>
              <a:buNone/>
            </a:pPr>
            <a:r>
              <a:rPr lang="en-GB" kern="0" smtClean="0"/>
              <a:t>SS = Supersampling, SRT = Stable ray tracing </a:t>
            </a:r>
            <a:endParaRPr lang="en-GB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2347665" y="2308500"/>
            <a:ext cx="8819302" cy="2770177"/>
            <a:chOff x="330901" y="1970247"/>
            <a:chExt cx="8819302" cy="27701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01" y="1970247"/>
              <a:ext cx="8819302" cy="252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74430" y="4463425"/>
              <a:ext cx="983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sz="1200" dirty="0"/>
                <a:t>SS, 1 </a:t>
              </a:r>
              <a:r>
                <a:rPr lang="da-DK" sz="1200" dirty="0" err="1"/>
                <a:t>spp</a:t>
              </a:r>
              <a:r>
                <a:rPr lang="da-DK" sz="12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5137" y="4463425"/>
              <a:ext cx="1001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sz="1200" dirty="0"/>
                <a:t>SRT, 1 </a:t>
              </a:r>
              <a:r>
                <a:rPr lang="da-DK" sz="1200" dirty="0" err="1"/>
                <a:t>spp</a:t>
              </a:r>
              <a:endParaRPr lang="da-DK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34373" y="4463425"/>
              <a:ext cx="983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sz="1200" dirty="0"/>
                <a:t>SS, 2 </a:t>
              </a:r>
              <a:r>
                <a:rPr lang="da-DK" sz="1200" dirty="0" err="1"/>
                <a:t>spp</a:t>
              </a:r>
              <a:r>
                <a:rPr lang="da-DK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55080" y="4463425"/>
              <a:ext cx="1056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sz="1200" dirty="0"/>
                <a:t>SRT, 2 </a:t>
              </a:r>
              <a:r>
                <a:rPr lang="da-DK" sz="1200" dirty="0" err="1"/>
                <a:t>spp</a:t>
              </a:r>
              <a:r>
                <a:rPr lang="da-DK" sz="1200" dirty="0"/>
                <a:t>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48818" y="4463425"/>
              <a:ext cx="983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sz="1200" dirty="0"/>
                <a:t>SS, 4 </a:t>
              </a:r>
              <a:r>
                <a:rPr lang="da-DK" sz="1200" dirty="0" err="1"/>
                <a:t>spp</a:t>
              </a:r>
              <a:r>
                <a:rPr lang="da-DK" sz="1200" dirty="0"/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9525" y="4463425"/>
              <a:ext cx="1056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sz="1200" dirty="0"/>
                <a:t>SRT, 4 </a:t>
              </a:r>
              <a:r>
                <a:rPr lang="da-DK" sz="1200" dirty="0" err="1"/>
                <a:t>spp</a:t>
              </a:r>
              <a:r>
                <a:rPr lang="da-DK" sz="1200" dirty="0"/>
                <a:t>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63264" y="4463425"/>
              <a:ext cx="1080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sz="1200" dirty="0"/>
                <a:t>SS, 32 </a:t>
              </a:r>
              <a:r>
                <a:rPr lang="da-DK" sz="1200" dirty="0" err="1"/>
                <a:t>spp</a:t>
              </a:r>
              <a:r>
                <a:rPr lang="da-DK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13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59</a:t>
            </a:fld>
            <a:endParaRPr lang="da-DK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95713" y="1600293"/>
            <a:ext cx="8264013" cy="399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4675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2pPr>
            <a:lvl3pPr marL="1279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0000"/>
                </a:solidFill>
                <a:latin typeface="+mn-lt"/>
                <a:ea typeface="+mn-ea"/>
              </a:defRPr>
            </a:lvl3pPr>
            <a:lvl4pPr marL="16986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000000"/>
                </a:solidFill>
                <a:latin typeface="+mn-lt"/>
                <a:ea typeface="+mn-ea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smtClean="0"/>
              <a:t>Sharpness: CPBD-based metric (higher is sharper)</a:t>
            </a:r>
            <a:endParaRPr lang="en-GB" kern="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595713" y="5789970"/>
            <a:ext cx="448814" cy="255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900" kern="1200">
                <a:solidFill>
                  <a:srgbClr val="000000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endParaRPr lang="da-DK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207257" y="3524289"/>
            <a:ext cx="1" cy="3424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3936408" y="3610753"/>
            <a:ext cx="0" cy="1428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5664041" y="3524289"/>
            <a:ext cx="1" cy="3424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7326769" y="3695498"/>
            <a:ext cx="1522" cy="13436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9055924" y="3524289"/>
            <a:ext cx="1" cy="3424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2678" y="2025834"/>
            <a:ext cx="8642725" cy="177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08376" y="3943394"/>
            <a:ext cx="2317635" cy="673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dirty="0"/>
              <a:t>Supersampling, 4 </a:t>
            </a:r>
            <a:r>
              <a:rPr lang="da-DK" dirty="0" err="1"/>
              <a:t>spp</a:t>
            </a:r>
            <a:endParaRPr lang="da-DK" dirty="0"/>
          </a:p>
          <a:p>
            <a:pPr algn="ctr"/>
            <a:r>
              <a:rPr lang="da-DK" dirty="0" err="1"/>
              <a:t>Sharpness</a:t>
            </a:r>
            <a:r>
              <a:rPr lang="da-DK" dirty="0"/>
              <a:t>: 0.8142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32388" y="5104105"/>
            <a:ext cx="2460578" cy="102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dirty="0"/>
              <a:t>Supersampling, 4 </a:t>
            </a:r>
            <a:r>
              <a:rPr lang="da-DK" dirty="0" err="1"/>
              <a:t>spp</a:t>
            </a:r>
            <a:endParaRPr lang="da-DK" dirty="0"/>
          </a:p>
          <a:p>
            <a:pPr algn="ctr"/>
            <a:r>
              <a:rPr lang="da-DK" dirty="0"/>
              <a:t>+ temporal </a:t>
            </a:r>
            <a:r>
              <a:rPr lang="da-DK" dirty="0" err="1"/>
              <a:t>antialiasing</a:t>
            </a:r>
            <a:endParaRPr lang="da-DK" dirty="0"/>
          </a:p>
          <a:p>
            <a:pPr algn="ctr"/>
            <a:r>
              <a:rPr lang="da-DK" dirty="0" err="1"/>
              <a:t>Sharpness</a:t>
            </a:r>
            <a:r>
              <a:rPr lang="da-DK" dirty="0"/>
              <a:t>: 0.6610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70902" y="3943394"/>
            <a:ext cx="2597423" cy="673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dirty="0"/>
              <a:t>Stable </a:t>
            </a:r>
            <a:r>
              <a:rPr lang="da-DK" dirty="0" err="1"/>
              <a:t>ray</a:t>
            </a:r>
            <a:r>
              <a:rPr lang="da-DK" dirty="0"/>
              <a:t> </a:t>
            </a:r>
            <a:r>
              <a:rPr lang="da-DK" dirty="0" err="1"/>
              <a:t>tracing</a:t>
            </a:r>
            <a:r>
              <a:rPr lang="da-DK" dirty="0"/>
              <a:t>, 2 </a:t>
            </a:r>
            <a:r>
              <a:rPr lang="da-DK" dirty="0" err="1"/>
              <a:t>spp</a:t>
            </a:r>
            <a:endParaRPr lang="da-DK" dirty="0"/>
          </a:p>
          <a:p>
            <a:pPr algn="ctr"/>
            <a:r>
              <a:rPr lang="da-DK" dirty="0" err="1"/>
              <a:t>Sharpness</a:t>
            </a:r>
            <a:r>
              <a:rPr lang="da-DK" dirty="0"/>
              <a:t>: 0.8056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58158" y="5109796"/>
            <a:ext cx="2597423" cy="102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dirty="0"/>
              <a:t>Stable </a:t>
            </a:r>
            <a:r>
              <a:rPr lang="da-DK" dirty="0" err="1"/>
              <a:t>ray</a:t>
            </a:r>
            <a:r>
              <a:rPr lang="da-DK" dirty="0"/>
              <a:t> </a:t>
            </a:r>
            <a:r>
              <a:rPr lang="da-DK" dirty="0" err="1"/>
              <a:t>tracing</a:t>
            </a:r>
            <a:r>
              <a:rPr lang="da-DK" dirty="0"/>
              <a:t>, 2 </a:t>
            </a:r>
            <a:r>
              <a:rPr lang="da-DK" dirty="0" err="1"/>
              <a:t>spp</a:t>
            </a:r>
            <a:endParaRPr lang="da-DK" dirty="0"/>
          </a:p>
          <a:p>
            <a:pPr algn="ctr"/>
            <a:r>
              <a:rPr lang="da-DK" dirty="0"/>
              <a:t>+ temporal integration</a:t>
            </a:r>
          </a:p>
          <a:p>
            <a:pPr algn="ctr"/>
            <a:r>
              <a:rPr lang="da-DK" dirty="0" err="1"/>
              <a:t>Sharpness</a:t>
            </a:r>
            <a:r>
              <a:rPr lang="da-DK" dirty="0"/>
              <a:t>: 0.7783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37777" y="3943394"/>
            <a:ext cx="2441124" cy="673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dirty="0"/>
              <a:t>Supersampling, 32 </a:t>
            </a:r>
            <a:r>
              <a:rPr lang="da-DK" dirty="0" err="1"/>
              <a:t>spp</a:t>
            </a:r>
            <a:endParaRPr lang="da-DK" dirty="0"/>
          </a:p>
          <a:p>
            <a:pPr algn="ctr"/>
            <a:r>
              <a:rPr lang="da-DK" dirty="0" err="1"/>
              <a:t>Sharpness</a:t>
            </a:r>
            <a:r>
              <a:rPr lang="da-DK" dirty="0"/>
              <a:t>: 0.8054</a:t>
            </a:r>
          </a:p>
        </p:txBody>
      </p:sp>
    </p:spTree>
    <p:extLst>
      <p:ext uri="{BB962C8B-B14F-4D97-AF65-F5344CB8AC3E}">
        <p14:creationId xmlns:p14="http://schemas.microsoft.com/office/powerpoint/2010/main" val="135012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Time-accuracy graph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</a:t>
            </a:fld>
            <a:endParaRPr lang="da-DK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60</a:t>
            </a:fld>
            <a:endParaRPr lang="da-DK" dirty="0"/>
          </a:p>
        </p:txBody>
      </p:sp>
      <p:grpSp>
        <p:nvGrpSpPr>
          <p:cNvPr id="5" name="Group 4"/>
          <p:cNvGrpSpPr/>
          <p:nvPr/>
        </p:nvGrpSpPr>
        <p:grpSpPr>
          <a:xfrm>
            <a:off x="1990750" y="1873269"/>
            <a:ext cx="8584115" cy="4022077"/>
            <a:chOff x="46882" y="1983428"/>
            <a:chExt cx="8989614" cy="4212073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1016568" y="3451194"/>
              <a:ext cx="1" cy="36004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834690" y="3542108"/>
              <a:ext cx="0" cy="150188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4651216" y="3451194"/>
              <a:ext cx="1" cy="36004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H="1">
              <a:off x="6399496" y="3631215"/>
              <a:ext cx="1600" cy="14127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8217622" y="3451194"/>
              <a:ext cx="1" cy="36004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46882" y="3891864"/>
              <a:ext cx="24368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dirty="0"/>
                <a:t>Supersampling, 2 </a:t>
              </a:r>
              <a:r>
                <a:rPr lang="da-DK" dirty="0" err="1"/>
                <a:t>spp</a:t>
              </a:r>
              <a:endParaRPr lang="da-DK" dirty="0"/>
            </a:p>
            <a:p>
              <a:pPr algn="ctr"/>
              <a:r>
                <a:rPr lang="da-DK" dirty="0" err="1"/>
                <a:t>Sharpness</a:t>
              </a:r>
              <a:r>
                <a:rPr lang="da-DK" dirty="0"/>
                <a:t>: 0.7924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63574" y="5112297"/>
              <a:ext cx="25871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dirty="0"/>
                <a:t>Supersampling, 2 </a:t>
              </a:r>
              <a:r>
                <a:rPr lang="da-DK" dirty="0" err="1"/>
                <a:t>spp</a:t>
              </a:r>
              <a:endParaRPr lang="da-DK" dirty="0"/>
            </a:p>
            <a:p>
              <a:pPr algn="ctr"/>
              <a:r>
                <a:rPr lang="da-DK" dirty="0"/>
                <a:t>+ temporal </a:t>
              </a:r>
              <a:r>
                <a:rPr lang="da-DK" dirty="0" err="1"/>
                <a:t>antialiasing</a:t>
              </a:r>
              <a:endParaRPr lang="da-DK" dirty="0"/>
            </a:p>
            <a:p>
              <a:pPr algn="ctr"/>
              <a:r>
                <a:rPr lang="da-DK" dirty="0" err="1"/>
                <a:t>Sharpness</a:t>
              </a:r>
              <a:r>
                <a:rPr lang="da-DK" dirty="0"/>
                <a:t>: 0.5348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91540" y="3891864"/>
              <a:ext cx="27310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dirty="0"/>
                <a:t>Stable </a:t>
              </a:r>
              <a:r>
                <a:rPr lang="da-DK" dirty="0" err="1"/>
                <a:t>ray</a:t>
              </a:r>
              <a:r>
                <a:rPr lang="da-DK" dirty="0"/>
                <a:t> </a:t>
              </a:r>
              <a:r>
                <a:rPr lang="da-DK" dirty="0" err="1"/>
                <a:t>tracing</a:t>
              </a:r>
              <a:r>
                <a:rPr lang="da-DK" dirty="0"/>
                <a:t>, 1 </a:t>
              </a:r>
              <a:r>
                <a:rPr lang="da-DK" dirty="0" err="1"/>
                <a:t>spp</a:t>
              </a:r>
              <a:endParaRPr lang="da-DK" dirty="0"/>
            </a:p>
            <a:p>
              <a:pPr algn="ctr"/>
              <a:r>
                <a:rPr lang="da-DK" dirty="0" err="1"/>
                <a:t>Sharpness</a:t>
              </a:r>
              <a:r>
                <a:rPr lang="da-DK" dirty="0"/>
                <a:t>: 0.7085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65611" y="5118283"/>
              <a:ext cx="273106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dirty="0"/>
                <a:t>Stable </a:t>
              </a:r>
              <a:r>
                <a:rPr lang="da-DK" dirty="0" err="1"/>
                <a:t>ray</a:t>
              </a:r>
              <a:r>
                <a:rPr lang="da-DK" dirty="0"/>
                <a:t> </a:t>
              </a:r>
              <a:r>
                <a:rPr lang="da-DK" dirty="0" err="1"/>
                <a:t>tracing</a:t>
              </a:r>
              <a:r>
                <a:rPr lang="da-DK" dirty="0"/>
                <a:t>, 1 </a:t>
              </a:r>
              <a:r>
                <a:rPr lang="da-DK" dirty="0" err="1"/>
                <a:t>spp</a:t>
              </a:r>
              <a:endParaRPr lang="da-DK" dirty="0"/>
            </a:p>
            <a:p>
              <a:pPr algn="ctr"/>
              <a:r>
                <a:rPr lang="da-DK" dirty="0"/>
                <a:t>+ temporal integration</a:t>
              </a:r>
            </a:p>
            <a:p>
              <a:pPr algn="ctr"/>
              <a:r>
                <a:rPr lang="da-DK" dirty="0" err="1"/>
                <a:t>Sharpness</a:t>
              </a:r>
              <a:r>
                <a:rPr lang="da-DK" dirty="0"/>
                <a:t>: 0.6060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69768" y="3891864"/>
              <a:ext cx="25667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a-DK" dirty="0"/>
                <a:t>Supersampling, 32 </a:t>
              </a:r>
              <a:r>
                <a:rPr lang="da-DK" dirty="0" err="1"/>
                <a:t>spp</a:t>
              </a:r>
              <a:endParaRPr lang="da-DK" dirty="0"/>
            </a:p>
            <a:p>
              <a:pPr algn="ctr"/>
              <a:r>
                <a:rPr lang="da-DK" dirty="0" err="1"/>
                <a:t>Sharpness</a:t>
              </a:r>
              <a:r>
                <a:rPr lang="da-DK" dirty="0"/>
                <a:t>: 0.6771</a:t>
              </a:r>
            </a:p>
          </p:txBody>
        </p:sp>
        <p:pic>
          <p:nvPicPr>
            <p:cNvPr id="16" name="Content Placeholder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8058" y="1983428"/>
              <a:ext cx="8738438" cy="1764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65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61</a:t>
            </a:fld>
            <a:endParaRPr lang="da-DK" dirty="0"/>
          </a:p>
        </p:txBody>
      </p:sp>
      <p:graphicFrame>
        <p:nvGraphicFramePr>
          <p:cNvPr id="5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551356"/>
              </p:ext>
            </p:extLst>
          </p:nvPr>
        </p:nvGraphicFramePr>
        <p:xfrm>
          <a:off x="1702718" y="2105906"/>
          <a:ext cx="8604956" cy="16471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1017">
                  <a:extLst>
                    <a:ext uri="{9D8B030D-6E8A-4147-A177-3AD203B41FA5}">
                      <a16:colId xmlns:a16="http://schemas.microsoft.com/office/drawing/2014/main" val="3394084098"/>
                    </a:ext>
                  </a:extLst>
                </a:gridCol>
                <a:gridCol w="1284219">
                  <a:extLst>
                    <a:ext uri="{9D8B030D-6E8A-4147-A177-3AD203B41FA5}">
                      <a16:colId xmlns:a16="http://schemas.microsoft.com/office/drawing/2014/main" val="1300447987"/>
                    </a:ext>
                  </a:extLst>
                </a:gridCol>
                <a:gridCol w="1154526">
                  <a:extLst>
                    <a:ext uri="{9D8B030D-6E8A-4147-A177-3AD203B41FA5}">
                      <a16:colId xmlns:a16="http://schemas.microsoft.com/office/drawing/2014/main" val="2759946971"/>
                    </a:ext>
                  </a:extLst>
                </a:gridCol>
                <a:gridCol w="1438398">
                  <a:extLst>
                    <a:ext uri="{9D8B030D-6E8A-4147-A177-3AD203B41FA5}">
                      <a16:colId xmlns:a16="http://schemas.microsoft.com/office/drawing/2014/main" val="4206264330"/>
                    </a:ext>
                  </a:extLst>
                </a:gridCol>
                <a:gridCol w="1490106">
                  <a:extLst>
                    <a:ext uri="{9D8B030D-6E8A-4147-A177-3AD203B41FA5}">
                      <a16:colId xmlns:a16="http://schemas.microsoft.com/office/drawing/2014/main" val="3748573654"/>
                    </a:ext>
                  </a:extLst>
                </a:gridCol>
                <a:gridCol w="1386690">
                  <a:extLst>
                    <a:ext uri="{9D8B030D-6E8A-4147-A177-3AD203B41FA5}">
                      <a16:colId xmlns:a16="http://schemas.microsoft.com/office/drawing/2014/main" val="3585537958"/>
                    </a:ext>
                  </a:extLst>
                </a:gridCol>
              </a:tblGrid>
              <a:tr h="399932">
                <a:tc>
                  <a:txBody>
                    <a:bodyPr/>
                    <a:lstStyle/>
                    <a:p>
                      <a:r>
                        <a:rPr lang="da-DK" sz="1000" dirty="0" err="1"/>
                        <a:t>Technique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 err="1"/>
                        <a:t>Reprojection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Analysis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 err="1"/>
                        <a:t>Verification</a:t>
                      </a:r>
                      <a:r>
                        <a:rPr lang="da-DK" sz="1000" dirty="0"/>
                        <a:t>/</a:t>
                      </a:r>
                    </a:p>
                    <a:p>
                      <a:r>
                        <a:rPr lang="da-DK" sz="1000" dirty="0" err="1"/>
                        <a:t>Shading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 err="1"/>
                        <a:t>Reconstruction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Total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2685"/>
                  </a:ext>
                </a:extLst>
              </a:tr>
              <a:tr h="517304">
                <a:tc>
                  <a:txBody>
                    <a:bodyPr/>
                    <a:lstStyle/>
                    <a:p>
                      <a:r>
                        <a:rPr lang="da-DK" sz="1000" dirty="0"/>
                        <a:t>Stable </a:t>
                      </a:r>
                      <a:r>
                        <a:rPr lang="da-DK" sz="1000" dirty="0" err="1"/>
                        <a:t>ray</a:t>
                      </a:r>
                      <a:r>
                        <a:rPr lang="da-DK" sz="1000" dirty="0"/>
                        <a:t> </a:t>
                      </a:r>
                      <a:r>
                        <a:rPr lang="da-DK" sz="1000" dirty="0" err="1"/>
                        <a:t>tracing</a:t>
                      </a:r>
                      <a:r>
                        <a:rPr lang="da-DK" sz="1000" dirty="0"/>
                        <a:t>, </a:t>
                      </a:r>
                      <a:r>
                        <a:rPr lang="da-DK" sz="1000" dirty="0" err="1"/>
                        <a:t>d</a:t>
                      </a:r>
                      <a:r>
                        <a:rPr lang="da-DK" sz="1000" baseline="-25000" dirty="0" err="1"/>
                        <a:t>target</a:t>
                      </a:r>
                      <a:r>
                        <a:rPr lang="da-DK" sz="1000" dirty="0"/>
                        <a:t>= 1 </a:t>
                      </a:r>
                      <a:r>
                        <a:rPr lang="da-DK" sz="1000" dirty="0" err="1"/>
                        <a:t>spp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1.05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0.28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18.91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0.72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1" dirty="0"/>
                        <a:t>20.94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453157"/>
                  </a:ext>
                </a:extLst>
              </a:tr>
              <a:tr h="329962">
                <a:tc>
                  <a:txBody>
                    <a:bodyPr/>
                    <a:lstStyle/>
                    <a:p>
                      <a:r>
                        <a:rPr lang="da-DK" sz="1000" dirty="0"/>
                        <a:t>Supersampling,</a:t>
                      </a:r>
                      <a:r>
                        <a:rPr lang="da-DK" sz="1000" baseline="0" dirty="0"/>
                        <a:t> 1 </a:t>
                      </a:r>
                      <a:r>
                        <a:rPr lang="da-DK" sz="1000" baseline="0" dirty="0" err="1"/>
                        <a:t>spp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13.35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0.21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1" dirty="0"/>
                        <a:t>13.56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24346"/>
                  </a:ext>
                </a:extLst>
              </a:tr>
              <a:tr h="39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 dirty="0"/>
                        <a:t>Supersampling,</a:t>
                      </a:r>
                      <a:r>
                        <a:rPr lang="da-DK" sz="1000" baseline="0" dirty="0"/>
                        <a:t> 2 </a:t>
                      </a:r>
                      <a:r>
                        <a:rPr lang="da-DK" sz="1000" baseline="0" dirty="0" err="1"/>
                        <a:t>spp</a:t>
                      </a:r>
                      <a:endParaRPr lang="da-DK" sz="1000" dirty="0"/>
                    </a:p>
                    <a:p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20.94</a:t>
                      </a:r>
                      <a:r>
                        <a:rPr lang="da-DK" sz="1000" baseline="0" dirty="0"/>
                        <a:t> ms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0.38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1" dirty="0"/>
                        <a:t>21.32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5607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020382"/>
              </p:ext>
            </p:extLst>
          </p:nvPr>
        </p:nvGraphicFramePr>
        <p:xfrm>
          <a:off x="1702718" y="4077072"/>
          <a:ext cx="8604956" cy="17568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1017">
                  <a:extLst>
                    <a:ext uri="{9D8B030D-6E8A-4147-A177-3AD203B41FA5}">
                      <a16:colId xmlns:a16="http://schemas.microsoft.com/office/drawing/2014/main" val="3394084098"/>
                    </a:ext>
                  </a:extLst>
                </a:gridCol>
                <a:gridCol w="1284219">
                  <a:extLst>
                    <a:ext uri="{9D8B030D-6E8A-4147-A177-3AD203B41FA5}">
                      <a16:colId xmlns:a16="http://schemas.microsoft.com/office/drawing/2014/main" val="1300447987"/>
                    </a:ext>
                  </a:extLst>
                </a:gridCol>
                <a:gridCol w="1154526">
                  <a:extLst>
                    <a:ext uri="{9D8B030D-6E8A-4147-A177-3AD203B41FA5}">
                      <a16:colId xmlns:a16="http://schemas.microsoft.com/office/drawing/2014/main" val="2759946971"/>
                    </a:ext>
                  </a:extLst>
                </a:gridCol>
                <a:gridCol w="1438398">
                  <a:extLst>
                    <a:ext uri="{9D8B030D-6E8A-4147-A177-3AD203B41FA5}">
                      <a16:colId xmlns:a16="http://schemas.microsoft.com/office/drawing/2014/main" val="4206264330"/>
                    </a:ext>
                  </a:extLst>
                </a:gridCol>
                <a:gridCol w="1490106">
                  <a:extLst>
                    <a:ext uri="{9D8B030D-6E8A-4147-A177-3AD203B41FA5}">
                      <a16:colId xmlns:a16="http://schemas.microsoft.com/office/drawing/2014/main" val="3748573654"/>
                    </a:ext>
                  </a:extLst>
                </a:gridCol>
                <a:gridCol w="1386690">
                  <a:extLst>
                    <a:ext uri="{9D8B030D-6E8A-4147-A177-3AD203B41FA5}">
                      <a16:colId xmlns:a16="http://schemas.microsoft.com/office/drawing/2014/main" val="3585537958"/>
                    </a:ext>
                  </a:extLst>
                </a:gridCol>
              </a:tblGrid>
              <a:tr h="399932">
                <a:tc>
                  <a:txBody>
                    <a:bodyPr/>
                    <a:lstStyle/>
                    <a:p>
                      <a:r>
                        <a:rPr lang="da-DK" sz="1000" dirty="0" err="1"/>
                        <a:t>Technique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 err="1"/>
                        <a:t>Reprojection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Analysis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 err="1"/>
                        <a:t>Verification</a:t>
                      </a:r>
                      <a:r>
                        <a:rPr lang="da-DK" sz="1000" dirty="0"/>
                        <a:t>/</a:t>
                      </a:r>
                    </a:p>
                    <a:p>
                      <a:r>
                        <a:rPr lang="da-DK" sz="1000" dirty="0" err="1"/>
                        <a:t>Shading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 err="1"/>
                        <a:t>Reconstruction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Total</a:t>
                      </a:r>
                      <a:endParaRPr lang="da-DK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2685"/>
                  </a:ext>
                </a:extLst>
              </a:tr>
              <a:tr h="557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 dirty="0"/>
                        <a:t>Stable </a:t>
                      </a:r>
                      <a:r>
                        <a:rPr lang="da-DK" sz="1000" dirty="0" err="1"/>
                        <a:t>ray</a:t>
                      </a:r>
                      <a:r>
                        <a:rPr lang="da-DK" sz="1000" dirty="0"/>
                        <a:t> </a:t>
                      </a:r>
                      <a:r>
                        <a:rPr lang="da-DK" sz="1000" dirty="0" err="1"/>
                        <a:t>tracing</a:t>
                      </a:r>
                      <a:r>
                        <a:rPr lang="da-DK" sz="1000" dirty="0"/>
                        <a:t>, </a:t>
                      </a:r>
                      <a:r>
                        <a:rPr lang="da-DK" sz="1000" dirty="0" err="1"/>
                        <a:t>d</a:t>
                      </a:r>
                      <a:r>
                        <a:rPr lang="da-DK" sz="1000" baseline="-25000" dirty="0" err="1"/>
                        <a:t>target</a:t>
                      </a:r>
                      <a:r>
                        <a:rPr lang="da-DK" sz="1000" dirty="0"/>
                        <a:t>= 2 </a:t>
                      </a:r>
                      <a:r>
                        <a:rPr lang="da-DK" sz="1000" dirty="0" err="1"/>
                        <a:t>spp</a:t>
                      </a:r>
                      <a:endParaRPr lang="da-DK" sz="1000" dirty="0"/>
                    </a:p>
                    <a:p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1.23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0.38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28.88</a:t>
                      </a:r>
                      <a:r>
                        <a:rPr lang="da-DK" sz="1000" baseline="0" dirty="0"/>
                        <a:t> ms</a:t>
                      </a:r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0.82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1" dirty="0"/>
                        <a:t>31.31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133824"/>
                  </a:ext>
                </a:extLst>
              </a:tr>
              <a:tr h="39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 dirty="0"/>
                        <a:t>Supersampling,</a:t>
                      </a:r>
                      <a:r>
                        <a:rPr lang="da-DK" sz="1000" baseline="0" dirty="0"/>
                        <a:t> 3 </a:t>
                      </a:r>
                      <a:r>
                        <a:rPr lang="da-DK" sz="1000" baseline="0" dirty="0" err="1"/>
                        <a:t>spp</a:t>
                      </a:r>
                      <a:endParaRPr lang="da-DK" sz="1000" dirty="0"/>
                    </a:p>
                    <a:p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28.36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0.54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1" dirty="0"/>
                        <a:t>28.90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72337"/>
                  </a:ext>
                </a:extLst>
              </a:tr>
              <a:tr h="399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000" dirty="0"/>
                        <a:t>Supersampling,</a:t>
                      </a:r>
                      <a:r>
                        <a:rPr lang="da-DK" sz="1000" baseline="0" dirty="0"/>
                        <a:t> 4 </a:t>
                      </a:r>
                      <a:r>
                        <a:rPr lang="da-DK" sz="1000" baseline="0" dirty="0" err="1"/>
                        <a:t>spp</a:t>
                      </a:r>
                      <a:endParaRPr lang="da-DK" sz="1000" dirty="0"/>
                    </a:p>
                    <a:p>
                      <a:endParaRPr lang="da-DK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35.86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dirty="0"/>
                        <a:t>0.71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000" b="1" dirty="0"/>
                        <a:t>36.57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732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0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Takeaways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sample </a:t>
            </a:r>
            <a:r>
              <a:rPr lang="en-US" dirty="0" err="1"/>
              <a:t>reprojection</a:t>
            </a:r>
            <a:r>
              <a:rPr lang="en-US" dirty="0"/>
              <a:t>, with inexpensive analysis phase</a:t>
            </a:r>
          </a:p>
          <a:p>
            <a:r>
              <a:rPr lang="en-US" dirty="0" smtClean="0"/>
              <a:t>Balances </a:t>
            </a:r>
            <a:r>
              <a:rPr lang="en-US" dirty="0"/>
              <a:t>temporal stability and image sharpness</a:t>
            </a:r>
          </a:p>
          <a:p>
            <a:r>
              <a:rPr lang="en-US" dirty="0" smtClean="0"/>
              <a:t>Sharp</a:t>
            </a:r>
            <a:r>
              <a:rPr lang="en-US" dirty="0"/>
              <a:t>, fairly temporally stable result</a:t>
            </a:r>
          </a:p>
          <a:p>
            <a:r>
              <a:rPr lang="en-US" dirty="0" smtClean="0"/>
              <a:t>Allows </a:t>
            </a:r>
            <a:r>
              <a:rPr lang="en-US" dirty="0"/>
              <a:t>us to cache global illumination effects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90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249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References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058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Applications - prototyping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the final appearance of an object</a:t>
            </a:r>
          </a:p>
          <a:p>
            <a:endParaRPr lang="en-US" dirty="0"/>
          </a:p>
          <a:p>
            <a:r>
              <a:rPr lang="en-US" dirty="0" smtClean="0"/>
              <a:t>Goal is to reduce iterations to achieve a satisfying result</a:t>
            </a:r>
          </a:p>
          <a:p>
            <a:endParaRPr lang="en-US" dirty="0"/>
          </a:p>
          <a:p>
            <a:r>
              <a:rPr lang="en-US" dirty="0" smtClean="0"/>
              <a:t>Measuring material properties</a:t>
            </a:r>
          </a:p>
          <a:p>
            <a:pPr lvl="1"/>
            <a:r>
              <a:rPr lang="en-US" dirty="0" smtClean="0"/>
              <a:t>Strict feedback loop between rendering and prototyping</a:t>
            </a:r>
            <a:endParaRPr lang="en-US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55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Time-accuracy graph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8</a:t>
            </a:fld>
            <a:endParaRPr lang="da-DK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495042"/>
            <a:ext cx="8640960" cy="51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Applications – architectural rendering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9</a:t>
            </a:fld>
            <a:endParaRPr lang="da-DK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 light interaction in building and construction sites</a:t>
            </a:r>
          </a:p>
          <a:p>
            <a:endParaRPr lang="en-US" dirty="0"/>
          </a:p>
          <a:p>
            <a:r>
              <a:rPr lang="en-US" dirty="0" smtClean="0"/>
              <a:t>Often requires to view/edit the environment</a:t>
            </a:r>
          </a:p>
          <a:p>
            <a:endParaRPr lang="en-US" dirty="0"/>
          </a:p>
          <a:p>
            <a:r>
              <a:rPr lang="en-US" dirty="0" smtClean="0"/>
              <a:t>Recent shift to augmented reality</a:t>
            </a:r>
          </a:p>
          <a:p>
            <a:endParaRPr lang="en-US" dirty="0"/>
          </a:p>
          <a:p>
            <a:endParaRPr 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6130925" y="2062163"/>
            <a:ext cx="8525932" cy="4795837"/>
            <a:chOff x="6130925" y="2062163"/>
            <a:chExt cx="8525932" cy="4795837"/>
          </a:xfrm>
        </p:grpSpPr>
        <p:pic>
          <p:nvPicPr>
            <p:cNvPr id="8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30925" y="2062163"/>
              <a:ext cx="8525932" cy="4795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130925" y="2062163"/>
              <a:ext cx="1574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Credits: IKEA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6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Institute">
  <a:themeElements>
    <a:clrScheme name="DTU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99CC33"/>
      </a:accent2>
      <a:accent3>
        <a:srgbClr val="990066"/>
      </a:accent3>
      <a:accent4>
        <a:srgbClr val="3366CC"/>
      </a:accent4>
      <a:accent5>
        <a:srgbClr val="990000"/>
      </a:accent5>
      <a:accent6>
        <a:srgbClr val="999999"/>
      </a:accent6>
      <a:hlink>
        <a:srgbClr val="3366CC"/>
      </a:hlink>
      <a:folHlink>
        <a:srgbClr val="999999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4468</TotalTime>
  <Words>1727</Words>
  <Application>Microsoft Office PowerPoint</Application>
  <PresentationFormat>Custom</PresentationFormat>
  <Paragraphs>451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ＭＳ Ｐゴシック</vt:lpstr>
      <vt:lpstr>Cambria Math</vt:lpstr>
      <vt:lpstr>Verdana</vt:lpstr>
      <vt:lpstr>Institute</vt:lpstr>
      <vt:lpstr>Towards interactive photorealistic rendering</vt:lpstr>
      <vt:lpstr>PowerPoint Presentation</vt:lpstr>
      <vt:lpstr>Interactive photorealistic rendering</vt:lpstr>
      <vt:lpstr>Rendering time</vt:lpstr>
      <vt:lpstr>Accuracy</vt:lpstr>
      <vt:lpstr>Time-accuracy graph</vt:lpstr>
      <vt:lpstr>Applications - prototyping</vt:lpstr>
      <vt:lpstr>Time-accuracy graph</vt:lpstr>
      <vt:lpstr>Applications – architectural rendering</vt:lpstr>
      <vt:lpstr>Time-accuracy graph</vt:lpstr>
      <vt:lpstr>Applications – games and entertainment</vt:lpstr>
      <vt:lpstr>Time-accuracy graph</vt:lpstr>
      <vt:lpstr>List of contributions</vt:lpstr>
      <vt:lpstr>Time-accuracy graph</vt:lpstr>
      <vt:lpstr>The input problem</vt:lpstr>
      <vt:lpstr>The radiative transfer equation</vt:lpstr>
      <vt:lpstr>Volume path tracing</vt:lpstr>
      <vt:lpstr>Volume path tracing</vt:lpstr>
      <vt:lpstr>Interactive appearance prediction for cloudy beverages</vt:lpstr>
      <vt:lpstr>Juice model</vt:lpstr>
      <vt:lpstr>Results</vt:lpstr>
      <vt:lpstr>Results</vt:lpstr>
      <vt:lpstr>Results, comparisons</vt:lpstr>
      <vt:lpstr>Takeaways</vt:lpstr>
      <vt:lpstr>Evaluation via photorealistic rendering</vt:lpstr>
      <vt:lpstr>Transparent media</vt:lpstr>
      <vt:lpstr>The problem</vt:lpstr>
      <vt:lpstr>Evaluation via photorealistic rendering</vt:lpstr>
      <vt:lpstr>Measuring parameters</vt:lpstr>
      <vt:lpstr>Results, comparison</vt:lpstr>
      <vt:lpstr>Input geometry</vt:lpstr>
      <vt:lpstr>Issues in input geometry</vt:lpstr>
      <vt:lpstr>Progressive improvements of the pipeline</vt:lpstr>
      <vt:lpstr>Takeaways</vt:lpstr>
      <vt:lpstr>Interactive rendering techniques</vt:lpstr>
      <vt:lpstr>The BSSRDF</vt:lpstr>
      <vt:lpstr>The extended rendering equation</vt:lpstr>
      <vt:lpstr>PowerPoint Presentation</vt:lpstr>
      <vt:lpstr>Interactive directional subsurface scattering</vt:lpstr>
      <vt:lpstr>Interactive directional subsurface scattering</vt:lpstr>
      <vt:lpstr>Progressive scattered radiosity</vt:lpstr>
      <vt:lpstr>Interactive directional subsurface scattering</vt:lpstr>
      <vt:lpstr>Results</vt:lpstr>
      <vt:lpstr>Results</vt:lpstr>
      <vt:lpstr>Results</vt:lpstr>
      <vt:lpstr>Results</vt:lpstr>
      <vt:lpstr>Takeaways</vt:lpstr>
      <vt:lpstr>Interactive Stable Ray Tracing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Reconstruction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Conclusion</vt:lpstr>
      <vt:lpstr>References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interactive photorealistic rendering</dc:title>
  <dc:creator>Alessandro Dal Corso</dc:creator>
  <cp:lastModifiedBy>Alessandro Dal Corso</cp:lastModifiedBy>
  <cp:revision>73</cp:revision>
  <dcterms:created xsi:type="dcterms:W3CDTF">2018-05-11T15:39:17Z</dcterms:created>
  <dcterms:modified xsi:type="dcterms:W3CDTF">2018-05-14T18:08:07Z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</Properties>
</file>